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881" r:id="rId2"/>
    <p:sldMasterId id="2147483918" r:id="rId3"/>
    <p:sldMasterId id="2147483930" r:id="rId4"/>
    <p:sldMasterId id="2147483942" r:id="rId5"/>
    <p:sldMasterId id="2147483954" r:id="rId6"/>
    <p:sldMasterId id="2147483978" r:id="rId7"/>
  </p:sldMasterIdLst>
  <p:sldIdLst>
    <p:sldId id="256" r:id="rId8"/>
    <p:sldId id="274" r:id="rId9"/>
    <p:sldId id="257" r:id="rId10"/>
    <p:sldId id="273" r:id="rId11"/>
    <p:sldId id="258" r:id="rId12"/>
    <p:sldId id="259" r:id="rId13"/>
    <p:sldId id="278" r:id="rId14"/>
    <p:sldId id="260" r:id="rId15"/>
    <p:sldId id="261" r:id="rId16"/>
    <p:sldId id="262" r:id="rId17"/>
    <p:sldId id="275" r:id="rId18"/>
    <p:sldId id="276" r:id="rId19"/>
    <p:sldId id="279" r:id="rId20"/>
    <p:sldId id="263" r:id="rId21"/>
    <p:sldId id="264" r:id="rId22"/>
    <p:sldId id="265" r:id="rId23"/>
    <p:sldId id="272" r:id="rId24"/>
    <p:sldId id="266" r:id="rId25"/>
    <p:sldId id="267" r:id="rId26"/>
    <p:sldId id="268" r:id="rId27"/>
    <p:sldId id="269" r:id="rId28"/>
    <p:sldId id="270" r:id="rId29"/>
    <p:sldId id="271" r:id="rId30"/>
    <p:sldId id="27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9" autoAdjust="0"/>
    <p:restoredTop sz="94660"/>
  </p:normalViewPr>
  <p:slideViewPr>
    <p:cSldViewPr>
      <p:cViewPr>
        <p:scale>
          <a:sx n="81" d="100"/>
          <a:sy n="81" d="100"/>
        </p:scale>
        <p:origin x="81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895600"/>
            <a:ext cx="2667000" cy="1219200"/>
          </a:xfrm>
        </p:spPr>
        <p:txBody>
          <a:bodyPr anchor="b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3962400"/>
            <a:ext cx="2667000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4926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6800" y="3048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6800" y="50593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7086600" cy="4724400"/>
          </a:xfrm>
        </p:spPr>
        <p:txBody>
          <a:bodyPr vert="eaVert"/>
          <a:lstStyle>
            <a:lvl1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2650" y="838200"/>
            <a:ext cx="173355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838200"/>
            <a:ext cx="5048250" cy="5105400"/>
          </a:xfrm>
        </p:spPr>
        <p:txBody>
          <a:bodyPr vert="eaVert"/>
          <a:lstStyle>
            <a:lvl1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743200"/>
            <a:ext cx="3657600" cy="1143000"/>
          </a:xfrm>
        </p:spPr>
        <p:txBody>
          <a:bodyPr/>
          <a:lstStyle>
            <a:lvl1pPr>
              <a:defRPr sz="3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867400"/>
            <a:ext cx="3657600" cy="6096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sz="2400" dirty="0" smtClean="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85987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6858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400" y="1600200"/>
            <a:ext cx="3352800" cy="4800600"/>
          </a:xfrm>
        </p:spPr>
        <p:txBody>
          <a:bodyPr/>
          <a:lstStyle>
            <a:lvl1pPr>
              <a:defRPr sz="280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1600200"/>
            <a:ext cx="3352800" cy="4800600"/>
          </a:xfrm>
        </p:spPr>
        <p:txBody>
          <a:bodyPr/>
          <a:lstStyle>
            <a:lvl1pPr>
              <a:defRPr sz="280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2pPr>
            <a:lvl3pPr>
              <a:defRPr sz="1800">
                <a:solidFill>
                  <a:schemeClr val="accent2">
                    <a:lumMod val="75000"/>
                  </a:schemeClr>
                </a:solidFill>
                <a:latin typeface="+mj-lt"/>
              </a:defRPr>
            </a:lvl3pPr>
            <a:lvl4pPr>
              <a:defRPr sz="1600">
                <a:solidFill>
                  <a:schemeClr val="accent2">
                    <a:lumMod val="75000"/>
                  </a:schemeClr>
                </a:solidFill>
                <a:latin typeface="+mj-lt"/>
              </a:defRPr>
            </a:lvl4pPr>
            <a:lvl5pPr>
              <a:defRPr sz="1600">
                <a:solidFill>
                  <a:schemeClr val="accent2">
                    <a:lumMod val="75000"/>
                  </a:schemeClr>
                </a:solidFill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accent2">
                    <a:lumMod val="75000"/>
                  </a:schemeClr>
                </a:solidFill>
                <a:latin typeface="+mn-lt"/>
              </a:defRPr>
            </a:lvl2pPr>
            <a:lvl3pPr>
              <a:defRPr sz="1800">
                <a:solidFill>
                  <a:schemeClr val="accent2">
                    <a:lumMod val="75000"/>
                  </a:schemeClr>
                </a:solidFill>
                <a:latin typeface="+mn-lt"/>
              </a:defRPr>
            </a:lvl3pPr>
            <a:lvl4pPr>
              <a:defRPr sz="1600">
                <a:solidFill>
                  <a:schemeClr val="accent2">
                    <a:lumMod val="75000"/>
                  </a:schemeClr>
                </a:solidFill>
                <a:latin typeface="+mn-lt"/>
              </a:defRPr>
            </a:lvl4pPr>
            <a:lvl5pPr>
              <a:defRPr sz="1600">
                <a:solidFill>
                  <a:schemeClr val="accent2">
                    <a:lumMod val="75000"/>
                  </a:schemeClr>
                </a:solidFill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1676401" cy="673100"/>
          </a:xfrm>
        </p:spPr>
        <p:txBody>
          <a:bodyPr anchor="b"/>
          <a:lstStyle>
            <a:lvl1pPr algn="l"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38201"/>
            <a:ext cx="7010400" cy="5105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1" y="1435100"/>
            <a:ext cx="1676400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19400" y="838200"/>
            <a:ext cx="5486400" cy="3889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94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6858000" cy="838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200" y="1600200"/>
            <a:ext cx="6858000" cy="44196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0900" y="838200"/>
            <a:ext cx="1714500" cy="51054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838200"/>
            <a:ext cx="4991100" cy="51054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5105400"/>
            <a:ext cx="2971800" cy="487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5105400"/>
            <a:ext cx="2971800" cy="487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i="1">
                <a:solidFill>
                  <a:schemeClr val="tx1"/>
                </a:solidFill>
                <a:latin typeface="+mn-lt"/>
              </a:defRPr>
            </a:lvl1pPr>
            <a:lvl2pPr>
              <a:defRPr i="1">
                <a:solidFill>
                  <a:schemeClr val="tx1"/>
                </a:solidFill>
                <a:latin typeface="+mn-lt"/>
              </a:defRPr>
            </a:lvl2pPr>
            <a:lvl3pPr>
              <a:defRPr i="1">
                <a:solidFill>
                  <a:schemeClr val="tx1"/>
                </a:solidFill>
                <a:latin typeface="+mn-lt"/>
              </a:defRPr>
            </a:lvl3pPr>
            <a:lvl4pPr>
              <a:defRPr i="1">
                <a:solidFill>
                  <a:schemeClr val="tx1"/>
                </a:solidFill>
                <a:latin typeface="+mn-lt"/>
              </a:defRPr>
            </a:lvl4pPr>
            <a:lvl5pPr>
              <a:defRPr i="1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19750" y="5105400"/>
            <a:ext cx="1619250" cy="144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105400"/>
            <a:ext cx="4705350" cy="144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38403-BE96-49B0-91AD-348B2DC43696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F6B77-A302-4737-B9D4-9E74A7601290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C2432-99CE-407B-A0BA-32B23431EC78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4000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066800"/>
            <a:ext cx="4000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414D0-755F-45FE-89FE-A59E83A3A679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8787"/>
            <a:ext cx="68580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"/>
            <a:ext cx="68580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70AC5-0E85-4034-ABE2-9797EDD5DCC2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439C0-6970-4DB1-A1EC-CE7E166799DC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146C2-6EEC-48CC-9A06-DEF64BB1BFF5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CF6AA-5390-4202-BFF2-79152A2BC327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082A1-8A2E-45C2-A9C3-D3E31AA4C062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174323-1F4D-4997-892C-B457915937A4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3250" y="152400"/>
            <a:ext cx="203835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2400"/>
            <a:ext cx="596265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48BBD-3625-4CDC-AE20-05289C45B948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62504-5C58-4BBF-8B35-D760DB80B584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44BF6-C16A-4078-9B5E-149FB8BE940A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CDA41-C6D0-4099-8647-0910096CA849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505200" cy="4267200"/>
          </a:xfrm>
        </p:spPr>
        <p:txBody>
          <a:bodyPr/>
          <a:lstStyle>
            <a:lvl1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1676400"/>
            <a:ext cx="3429000" cy="4267200"/>
          </a:xfrm>
        </p:spPr>
        <p:txBody>
          <a:bodyPr/>
          <a:lstStyle>
            <a:lvl1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9624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066800"/>
            <a:ext cx="39624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95728-6B59-4F81-8FF7-C75B15EA6E7A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EF426-4BEB-4276-A0B2-AE563207B1F3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1A577-D358-4F4D-B1E4-EA92FE05C764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F9376-9F06-4D4B-9687-B83C57BABA5E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EA10-39A8-4898-AC9A-F1A81B971353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E6C56-9650-4A6E-B956-5A525C1C6CF0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2DBB4-B52B-4242-A028-8E35FC26FF9C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152400"/>
            <a:ext cx="2019300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2400"/>
            <a:ext cx="5905500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F1C64-DDD3-4846-94D0-B4665362BD72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86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429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429000" cy="3951288"/>
          </a:xfrm>
        </p:spPr>
        <p:txBody>
          <a:bodyPr/>
          <a:lstStyle>
            <a:lvl1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16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16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1000" y="1564524"/>
            <a:ext cx="3352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1000" y="2204286"/>
            <a:ext cx="3352800" cy="3951288"/>
          </a:xfrm>
        </p:spPr>
        <p:txBody>
          <a:bodyPr/>
          <a:lstStyle>
            <a:lvl1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16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16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600200"/>
            <a:ext cx="207645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600200"/>
            <a:ext cx="607695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1179705"/>
            <a:ext cx="7406640" cy="1472184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2669871"/>
            <a:ext cx="7406640" cy="1752600"/>
          </a:xfrm>
          <a:prstGeom prst="rect">
            <a:avLst/>
          </a:prstGeom>
        </p:spPr>
        <p:txBody>
          <a:bodyPr tIns="0"/>
          <a:lstStyle>
            <a:lvl1pPr marL="27432" indent="0" algn="ctr">
              <a:buNone/>
              <a:defRPr sz="2600" b="1">
                <a:solidFill>
                  <a:schemeClr val="accent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1C2D185E-BD1E-4CBE-A61F-35CAD735F848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91E44BF6-C16A-4078-9B5E-149FB8BE940A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600325"/>
            <a:ext cx="6400800" cy="2286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066800"/>
            <a:ext cx="6400800" cy="1509712"/>
          </a:xfrm>
          <a:prstGeom prst="rect">
            <a:avLst/>
          </a:prstGeo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E8DB53E6-2EA0-4C6F-9D6B-EC8B23B43B9C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5E995728-6B59-4F81-8FF7-C75B15EA6E7A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C4FEF426-4BEB-4276-A0B2-AE563207B1F3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  <a:prstGeom prst="rect">
            <a:avLst/>
          </a:prstGeo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91A1A577-D358-4F4D-B1E4-EA92FE05C764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F7AF9376-9F06-4D4B-9687-B83C57BABA5E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  <a:prstGeom prst="rect">
            <a:avLst/>
          </a:prstGeo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2"/>
            <a:ext cx="8153400" cy="3992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57E5EA10-39A8-4898-AC9A-F1A81B971353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08B6A6AB-C691-41A3-B2F1-0EE2DBBFDAB8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5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5992DBB4-B52B-4242-A028-8E35FC26FF9C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40"/>
            <a:ext cx="1828800" cy="5851525"/>
          </a:xfrm>
          <a:prstGeom prst="rect">
            <a:avLst/>
          </a:prstGeo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2"/>
            <a:ext cx="5562600" cy="5851525"/>
          </a:xfrm>
          <a:prstGeom prst="rect">
            <a:avLst/>
          </a:prstGeo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710F1C64-DDD3-4846-94D0-B4665362BD72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4044950" cy="5853113"/>
          </a:xfrm>
        </p:spPr>
        <p:txBody>
          <a:bodyPr/>
          <a:lstStyle>
            <a:lvl1pPr>
              <a:defRPr sz="32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7086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Topic Goes Here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7086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Subtopics Go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i="1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685800"/>
            <a:ext cx="6858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Topic Goes Here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600200"/>
            <a:ext cx="6858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Subtopics Go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638800"/>
            <a:ext cx="6477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33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Restaurant Template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5105400"/>
            <a:ext cx="60960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330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Your Subtitle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9pPr>
    </p:titleStyle>
    <p:bodyStyle>
      <a:lvl1pPr marL="342900" indent="-342900" algn="r" rtl="0" eaLnBrk="1" fontAlgn="base" hangingPunct="1">
        <a:spcBef>
          <a:spcPct val="20000"/>
        </a:spcBef>
        <a:spcAft>
          <a:spcPct val="0"/>
        </a:spcAft>
        <a:buChar char="•"/>
        <a:defRPr sz="3000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52400"/>
            <a:ext cx="6781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Place Your Topic Here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8153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Your Description Goes Here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ffectLst/>
              </a:defRPr>
            </a:lvl1pPr>
          </a:lstStyle>
          <a:p>
            <a:pPr>
              <a:defRPr/>
            </a:pPr>
            <a:fld id="{385CFFB6-4E40-414F-B672-68C430F65C9E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6858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Place Your Topic Here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80772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Your Description Goes Here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ffectLst/>
              </a:defRPr>
            </a:lvl1pPr>
          </a:lstStyle>
          <a:p>
            <a:pPr>
              <a:defRPr/>
            </a:pPr>
            <a:fld id="{D5C7338A-5121-4939-A85A-CDD261050D7B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638800"/>
            <a:ext cx="6858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33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Transitional 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5361" y="-54"/>
            <a:ext cx="9141714" cy="6858054"/>
            <a:chOff x="7148" y="-54"/>
            <a:chExt cx="12188952" cy="6858054"/>
          </a:xfrm>
        </p:grpSpPr>
        <p:sp>
          <p:nvSpPr>
            <p:cNvPr id="4" name="Rectangle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eaLnBrk="1" latinLnBrk="0" hangingPunct="1"/>
              <a:endParaRPr kumimoji="0" lang="en-US" sz="180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8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0296519-5417-4396-BF15-D5B0A34355E5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0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  <a:effectLst/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ktailmiah.com/wp-content/uploads/2011/03/albert-einstein.jpg?71b815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914400"/>
            <a:ext cx="7239000" cy="1470025"/>
          </a:xfrm>
          <a:noFill/>
        </p:spPr>
        <p:txBody>
          <a:bodyPr>
            <a:noAutofit/>
          </a:bodyPr>
          <a:lstStyle/>
          <a:p>
            <a:r>
              <a:rPr lang="en-US" sz="9600" dirty="0" smtClean="0">
                <a:latin typeface="Colonna MT" pitchFamily="82" charset="0"/>
              </a:rPr>
              <a:t>GRAVITASI</a:t>
            </a:r>
            <a:endParaRPr lang="en-US" sz="9600" dirty="0">
              <a:latin typeface="Colonna MT" pitchFamily="82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>
                <a:latin typeface="Cambria" pitchFamily="18" charset="0"/>
              </a:rPr>
              <a:t>Kuat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medan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grafitasi</a:t>
            </a:r>
            <a:r>
              <a:rPr lang="en-US" sz="2800" dirty="0">
                <a:latin typeface="Cambria" pitchFamily="18" charset="0"/>
              </a:rPr>
              <a:t> yang </a:t>
            </a:r>
            <a:r>
              <a:rPr lang="en-US" sz="2800" dirty="0" err="1">
                <a:latin typeface="Cambria" pitchFamily="18" charset="0"/>
              </a:rPr>
              <a:t>disebabkan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oleh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kedua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dua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buah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benda</a:t>
            </a:r>
            <a:r>
              <a:rPr lang="en-US" sz="2800" dirty="0">
                <a:latin typeface="Cambria" pitchFamily="18" charset="0"/>
              </a:rPr>
              <a:t> yang </a:t>
            </a:r>
            <a:r>
              <a:rPr lang="en-US" sz="2800" dirty="0" err="1">
                <a:latin typeface="Cambria" pitchFamily="18" charset="0"/>
              </a:rPr>
              <a:t>kuat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medannya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saling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membentuk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sudut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  <a:sym typeface="Symbol"/>
              </a:rPr>
              <a:t> </a:t>
            </a:r>
            <a:r>
              <a:rPr lang="en-US" sz="2800" dirty="0">
                <a:latin typeface="Cambria" pitchFamily="18" charset="0"/>
              </a:rPr>
              <a:t>, </a:t>
            </a:r>
            <a:r>
              <a:rPr lang="en-US" sz="2800" dirty="0" err="1">
                <a:latin typeface="Cambria" pitchFamily="18" charset="0"/>
              </a:rPr>
              <a:t>dapat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dinyatakan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dengan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persamaan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: </a:t>
            </a:r>
          </a:p>
          <a:p>
            <a:endParaRPr lang="en-US" dirty="0"/>
          </a:p>
          <a:p>
            <a:pPr algn="ctr">
              <a:buNone/>
            </a:pPr>
            <a:endParaRPr lang="en-US" dirty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286000" y="4191000"/>
          <a:ext cx="6029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3" imgW="1777680" imgH="291960" progId="Equation.3">
                  <p:embed/>
                </p:oleObj>
              </mc:Choice>
              <mc:Fallback>
                <p:oleObj name="Equation" r:id="rId3" imgW="1777680" imgH="2919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91000"/>
                        <a:ext cx="60293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>
                                <a:alpha val="50999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ambria" pitchFamily="18" charset="0"/>
              </a:rPr>
              <a:t>Membandingkan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Percepatan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Gravitasi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untuk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Dua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Titik</a:t>
            </a:r>
            <a:r>
              <a:rPr lang="en-US" sz="2800" dirty="0" smtClean="0">
                <a:latin typeface="Cambria" pitchFamily="18" charset="0"/>
              </a:rPr>
              <a:t> yang </a:t>
            </a:r>
            <a:r>
              <a:rPr lang="en-US" sz="2800" dirty="0" err="1" smtClean="0">
                <a:latin typeface="Cambria" pitchFamily="18" charset="0"/>
              </a:rPr>
              <a:t>berbeda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Jarak</a:t>
            </a:r>
            <a:r>
              <a:rPr lang="en-US" sz="2800" dirty="0" smtClean="0">
                <a:latin typeface="Cambria" pitchFamily="18" charset="0"/>
              </a:rPr>
              <a:t> </a:t>
            </a:r>
            <a:endParaRPr lang="en-US" sz="2800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ambria" pitchFamily="18" charset="0"/>
              </a:rPr>
              <a:t>Dua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tempat</a:t>
            </a:r>
            <a:r>
              <a:rPr lang="en-US" sz="2800" dirty="0" smtClean="0">
                <a:latin typeface="Cambria" pitchFamily="18" charset="0"/>
              </a:rPr>
              <a:t> yang </a:t>
            </a:r>
            <a:r>
              <a:rPr lang="en-US" sz="2800" dirty="0" err="1" smtClean="0">
                <a:latin typeface="Cambria" pitchFamily="18" charset="0"/>
              </a:rPr>
              <a:t>berbeda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jarak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dari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pusat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massa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akan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memiliki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kuat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medan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gravitasi</a:t>
            </a:r>
            <a:r>
              <a:rPr lang="en-US" sz="2800" dirty="0" smtClean="0">
                <a:latin typeface="Cambria" pitchFamily="18" charset="0"/>
              </a:rPr>
              <a:t> yang </a:t>
            </a:r>
            <a:r>
              <a:rPr lang="en-US" sz="2800" dirty="0" err="1" smtClean="0">
                <a:latin typeface="Cambria" pitchFamily="18" charset="0"/>
              </a:rPr>
              <a:t>berbeda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sehingga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berat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suatu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benda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akan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berlainan</a:t>
            </a:r>
            <a:r>
              <a:rPr lang="en-US" sz="2800" dirty="0" smtClean="0">
                <a:latin typeface="Cambria" pitchFamily="18" charset="0"/>
              </a:rPr>
              <a:t> pula </a:t>
            </a:r>
            <a:r>
              <a:rPr lang="en-US" sz="2800" dirty="0" err="1" smtClean="0">
                <a:latin typeface="Cambria" pitchFamily="18" charset="0"/>
              </a:rPr>
              <a:t>jika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diukur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pada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dua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tempat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tersebut</a:t>
            </a:r>
            <a:r>
              <a:rPr lang="en-US" sz="2800" dirty="0" smtClean="0">
                <a:latin typeface="Cambria" pitchFamily="18" charset="0"/>
              </a:rPr>
              <a:t>. Dari default </a:t>
            </a:r>
            <a:r>
              <a:rPr lang="en-US" sz="2800" dirty="0" err="1" smtClean="0">
                <a:latin typeface="Cambria" pitchFamily="18" charset="0"/>
              </a:rPr>
              <a:t>rumus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atas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jika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dibuatkan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perbandingan</a:t>
            </a:r>
            <a:endParaRPr lang="en-US" sz="2800" dirty="0" smtClean="0">
              <a:latin typeface="Cambria" pitchFamily="18" charset="0"/>
            </a:endParaRPr>
          </a:p>
          <a:p>
            <a:endParaRPr lang="en-US" sz="2800" dirty="0">
              <a:latin typeface="Cambria" pitchFamily="18" charset="0"/>
            </a:endParaRPr>
          </a:p>
        </p:txBody>
      </p:sp>
      <p:pic>
        <p:nvPicPr>
          <p:cNvPr id="6" name="Picture 5" descr="http://fisikastudycenter.files.wordpress.com/2011/10/rumus-perbandingan-gravitasi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5562600"/>
            <a:ext cx="18288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6" descr="untitled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4191000"/>
            <a:ext cx="2743200" cy="2344479"/>
          </a:xfrm>
          <a:prstGeom prst="rect">
            <a:avLst/>
          </a:prstGeom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2999" y="4114800"/>
            <a:ext cx="359714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>
                <a:latin typeface="Cambria" pitchFamily="18" charset="0"/>
              </a:rPr>
              <a:t>Menentukan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Percepatan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Gravitasi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suatu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Titik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dengan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Acuan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Titik</a:t>
            </a:r>
            <a:r>
              <a:rPr lang="en-US" sz="2400" dirty="0" smtClean="0">
                <a:latin typeface="Cambria" pitchFamily="18" charset="0"/>
              </a:rPr>
              <a:t> lain yang </a:t>
            </a:r>
            <a:r>
              <a:rPr lang="en-US" sz="2400" dirty="0" err="1" smtClean="0">
                <a:latin typeface="Cambria" pitchFamily="18" charset="0"/>
              </a:rPr>
              <a:t>Diketahui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Nilai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Percepatan</a:t>
            </a:r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400" dirty="0" err="1" smtClean="0">
                <a:latin typeface="Cambria" pitchFamily="18" charset="0"/>
              </a:rPr>
              <a:t>Gravitasinya</a:t>
            </a:r>
            <a:r>
              <a:rPr lang="en-US" sz="2400" dirty="0" smtClean="0">
                <a:latin typeface="Cambria" pitchFamily="18" charset="0"/>
              </a:rPr>
              <a:t/>
            </a:r>
            <a:br>
              <a:rPr lang="en-US" sz="2400" dirty="0" smtClean="0">
                <a:latin typeface="Cambria" pitchFamily="18" charset="0"/>
              </a:rPr>
            </a:br>
            <a:endParaRPr lang="en-US" sz="2400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410200"/>
          </a:xfrm>
        </p:spPr>
        <p:txBody>
          <a:bodyPr/>
          <a:lstStyle/>
          <a:p>
            <a:r>
              <a:rPr lang="en-US" dirty="0" err="1" smtClean="0">
                <a:latin typeface="Cambria" pitchFamily="18" charset="0"/>
              </a:rPr>
              <a:t>Bila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salah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satu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titik</a:t>
            </a:r>
            <a:r>
              <a:rPr lang="en-US" dirty="0" smtClean="0">
                <a:latin typeface="Cambria" pitchFamily="18" charset="0"/>
              </a:rPr>
              <a:t> / </a:t>
            </a:r>
            <a:r>
              <a:rPr lang="en-US" dirty="0" err="1" smtClean="0">
                <a:latin typeface="Cambria" pitchFamily="18" charset="0"/>
              </a:rPr>
              <a:t>tempat</a:t>
            </a:r>
            <a:r>
              <a:rPr lang="en-US" dirty="0" smtClean="0">
                <a:latin typeface="Cambria" pitchFamily="18" charset="0"/>
              </a:rPr>
              <a:t> (</a:t>
            </a:r>
            <a:r>
              <a:rPr lang="en-US" dirty="0" err="1" smtClean="0">
                <a:latin typeface="Cambria" pitchFamily="18" charset="0"/>
              </a:rPr>
              <a:t>tempat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pertama</a:t>
            </a:r>
            <a:r>
              <a:rPr lang="en-US" dirty="0" smtClean="0">
                <a:latin typeface="Cambria" pitchFamily="18" charset="0"/>
              </a:rPr>
              <a:t>) </a:t>
            </a:r>
            <a:r>
              <a:rPr lang="en-US" dirty="0" err="1" smtClean="0">
                <a:latin typeface="Cambria" pitchFamily="18" charset="0"/>
              </a:rPr>
              <a:t>telah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diketahui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nilai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percepatan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gravitasinya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maka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dengan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mudah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percepatan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gravitasi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untuk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tempat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kedua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adalah</a:t>
            </a:r>
            <a:endParaRPr lang="en-US" dirty="0" smtClean="0">
              <a:latin typeface="Cambria" pitchFamily="18" charset="0"/>
            </a:endParaRPr>
          </a:p>
          <a:p>
            <a:endParaRPr lang="en-US" dirty="0" smtClean="0">
              <a:latin typeface="Cambria" pitchFamily="18" charset="0"/>
            </a:endParaRPr>
          </a:p>
          <a:p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 descr="http://fisikastudycenter.files.wordpress.com/2011/10/rumus-percepatan-gravitasi-tempat-kedua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5486400"/>
            <a:ext cx="31242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5" name="Picture 4" descr="preview_html_611d133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4114800"/>
            <a:ext cx="2378916" cy="2534063"/>
          </a:xfrm>
          <a:prstGeom prst="rect">
            <a:avLst/>
          </a:prstGeom>
        </p:spPr>
      </p:pic>
      <p:pic>
        <p:nvPicPr>
          <p:cNvPr id="6" name="Picture 5" descr="http://fisikastudycenter.files.wordpress.com/2011/10/rumus-perbandingan-gravitasi.gif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038600"/>
            <a:ext cx="22860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498080" cy="808038"/>
          </a:xfrm>
        </p:spPr>
        <p:txBody>
          <a:bodyPr/>
          <a:lstStyle/>
          <a:p>
            <a:r>
              <a:rPr lang="en-US" dirty="0" err="1" smtClean="0">
                <a:latin typeface="Cambria" pitchFamily="18" charset="0"/>
              </a:rPr>
              <a:t>Contoh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soal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143000"/>
            <a:ext cx="7498080" cy="5486400"/>
          </a:xfrm>
        </p:spPr>
        <p:txBody>
          <a:bodyPr>
            <a:normAutofit/>
          </a:bodyPr>
          <a:lstStyle/>
          <a:p>
            <a:pPr marL="407988" lvl="0" indent="-327025">
              <a:buFont typeface="+mj-lt"/>
              <a:buAutoNum type="arabicPeriod"/>
            </a:pPr>
            <a:r>
              <a:rPr lang="en-US" sz="2800" dirty="0" err="1" smtClean="0">
                <a:latin typeface="Cambria" pitchFamily="18" charset="0"/>
              </a:rPr>
              <a:t>Suatu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massa</a:t>
            </a:r>
            <a:r>
              <a:rPr lang="en-US" sz="2800" dirty="0" smtClean="0">
                <a:latin typeface="Cambria" pitchFamily="18" charset="0"/>
              </a:rPr>
              <a:t> yang </a:t>
            </a:r>
            <a:r>
              <a:rPr lang="en-US" sz="2800" dirty="0" err="1" smtClean="0">
                <a:latin typeface="Cambria" pitchFamily="18" charset="0"/>
              </a:rPr>
              <a:t>besarnya</a:t>
            </a:r>
            <a:r>
              <a:rPr lang="en-US" sz="2800" dirty="0" smtClean="0">
                <a:latin typeface="Cambria" pitchFamily="18" charset="0"/>
              </a:rPr>
              <a:t> 2 kg </a:t>
            </a:r>
            <a:r>
              <a:rPr lang="en-US" sz="2800" dirty="0" err="1" smtClean="0">
                <a:latin typeface="Cambria" pitchFamily="18" charset="0"/>
              </a:rPr>
              <a:t>berada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pada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suatu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tempat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dibawah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pengaruh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gaya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grafitasi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sebesar</a:t>
            </a:r>
            <a:r>
              <a:rPr lang="en-US" sz="2800" dirty="0" smtClean="0">
                <a:latin typeface="Cambria" pitchFamily="18" charset="0"/>
              </a:rPr>
              <a:t> 5 x 10</a:t>
            </a:r>
            <a:r>
              <a:rPr lang="en-US" sz="2800" baseline="30000" dirty="0" smtClean="0">
                <a:latin typeface="Cambria" pitchFamily="18" charset="0"/>
              </a:rPr>
              <a:t>-10</a:t>
            </a:r>
            <a:r>
              <a:rPr lang="en-US" sz="2800" dirty="0" smtClean="0">
                <a:latin typeface="Cambria" pitchFamily="18" charset="0"/>
              </a:rPr>
              <a:t> N. </a:t>
            </a:r>
            <a:r>
              <a:rPr lang="en-US" sz="2800" dirty="0" err="1" smtClean="0">
                <a:latin typeface="Cambria" pitchFamily="18" charset="0"/>
              </a:rPr>
              <a:t>Tentukanlah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kuat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medan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grafitasi</a:t>
            </a:r>
            <a:r>
              <a:rPr lang="en-US" sz="2800" dirty="0" smtClean="0">
                <a:latin typeface="Cambria" pitchFamily="18" charset="0"/>
              </a:rPr>
              <a:t>.</a:t>
            </a:r>
          </a:p>
          <a:p>
            <a:pPr marL="407988" lvl="0" indent="-327025">
              <a:buFont typeface="+mj-lt"/>
              <a:buAutoNum type="arabicPeriod"/>
            </a:pPr>
            <a:r>
              <a:rPr lang="en-US" sz="2800" dirty="0" err="1" smtClean="0">
                <a:latin typeface="Cambria" pitchFamily="18" charset="0"/>
              </a:rPr>
              <a:t>Tentukan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nilai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perbandingan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percepatan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gravitasi</a:t>
            </a:r>
            <a:r>
              <a:rPr lang="en-US" sz="2800" dirty="0" smtClean="0">
                <a:latin typeface="Cambria" pitchFamily="18" charset="0"/>
              </a:rPr>
              <a:t> planet </a:t>
            </a:r>
            <a:r>
              <a:rPr lang="en-US" sz="2800" dirty="0" err="1" smtClean="0">
                <a:latin typeface="Cambria" pitchFamily="18" charset="0"/>
              </a:rPr>
              <a:t>tersebut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pada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titik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kedua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pertama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jika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jari-jari</a:t>
            </a:r>
            <a:r>
              <a:rPr lang="en-US" sz="2800" dirty="0" smtClean="0">
                <a:latin typeface="Cambria" pitchFamily="18" charset="0"/>
              </a:rPr>
              <a:t> planet </a:t>
            </a:r>
            <a:r>
              <a:rPr lang="en-US" sz="2800" dirty="0" err="1" smtClean="0">
                <a:latin typeface="Cambria" pitchFamily="18" charset="0"/>
              </a:rPr>
              <a:t>tersebut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sebesar</a:t>
            </a:r>
            <a:r>
              <a:rPr lang="en-US" sz="2800" dirty="0" smtClean="0">
                <a:latin typeface="Cambria" pitchFamily="18" charset="0"/>
              </a:rPr>
              <a:t> R!</a:t>
            </a: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 smtClean="0">
              <a:latin typeface="Cambria" pitchFamily="18" charset="0"/>
            </a:endParaRPr>
          </a:p>
          <a:p>
            <a:pPr marL="596646" indent="-514350">
              <a:buFont typeface="+mj-lt"/>
              <a:buAutoNum type="arabicPeriod"/>
            </a:pPr>
            <a:endParaRPr lang="en-US" sz="1800" dirty="0">
              <a:latin typeface="Cambria" pitchFamily="18" charset="0"/>
            </a:endParaRPr>
          </a:p>
        </p:txBody>
      </p:sp>
      <p:pic>
        <p:nvPicPr>
          <p:cNvPr id="4" name="Picture 3" descr="http://fisikastudycenter.files.wordpress.com/2011/10/percepatan-gravitasi-contoh-soal-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343400"/>
            <a:ext cx="1752600" cy="2209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>
              <a:latin typeface="Cambria" pitchFamily="18" charset="0"/>
            </a:endParaRPr>
          </a:p>
          <a:p>
            <a:pPr algn="ctr">
              <a:buNone/>
            </a:pPr>
            <a:r>
              <a:rPr lang="en-US" sz="4000" dirty="0" err="1" smtClean="0">
                <a:latin typeface="Cambria" pitchFamily="18" charset="0"/>
              </a:rPr>
              <a:t>Bagaimana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kita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mengetahui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massa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bumi</a:t>
            </a:r>
            <a:r>
              <a:rPr lang="en-US" sz="4000" dirty="0" smtClean="0">
                <a:latin typeface="Cambria" pitchFamily="18" charset="0"/>
              </a:rPr>
              <a:t>? Kita </a:t>
            </a:r>
            <a:r>
              <a:rPr lang="en-US" sz="4000" dirty="0" err="1" smtClean="0">
                <a:latin typeface="Cambria" pitchFamily="18" charset="0"/>
              </a:rPr>
              <a:t>tidak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punya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timbangan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dan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kalau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ada</a:t>
            </a:r>
            <a:r>
              <a:rPr lang="en-US" sz="4000" dirty="0" smtClean="0">
                <a:latin typeface="Cambria" pitchFamily="18" charset="0"/>
              </a:rPr>
              <a:t>, </a:t>
            </a:r>
            <a:r>
              <a:rPr lang="en-US" sz="4000" dirty="0" err="1" smtClean="0">
                <a:latin typeface="Cambria" pitchFamily="18" charset="0"/>
              </a:rPr>
              <a:t>mau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diletakkan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di</a:t>
            </a:r>
            <a:r>
              <a:rPr lang="en-US" sz="4000" dirty="0" smtClean="0">
                <a:latin typeface="Cambria" pitchFamily="18" charset="0"/>
              </a:rPr>
              <a:t> </a:t>
            </a:r>
            <a:r>
              <a:rPr lang="en-US" sz="4000" dirty="0" err="1" smtClean="0">
                <a:latin typeface="Cambria" pitchFamily="18" charset="0"/>
              </a:rPr>
              <a:t>mana</a:t>
            </a:r>
            <a:r>
              <a:rPr lang="en-US" sz="4000" dirty="0" smtClean="0">
                <a:latin typeface="Cambria" pitchFamily="18" charset="0"/>
              </a:rPr>
              <a:t>?</a:t>
            </a:r>
            <a:endParaRPr lang="en-US" sz="4000" dirty="0">
              <a:latin typeface="Cambria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Massa </a:t>
            </a:r>
            <a:r>
              <a:rPr lang="en-US" dirty="0" err="1" smtClean="0">
                <a:latin typeface="Cambria" pitchFamily="18" charset="0"/>
              </a:rPr>
              <a:t>Bumi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029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Cambria" pitchFamily="18" charset="0"/>
              </a:rPr>
              <a:t>Untungnya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kita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punya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hukum</a:t>
            </a:r>
            <a:r>
              <a:rPr lang="en-US" dirty="0" smtClean="0">
                <a:latin typeface="Cambria" pitchFamily="18" charset="0"/>
              </a:rPr>
              <a:t> Newton. </a:t>
            </a:r>
            <a:r>
              <a:rPr lang="en-US" dirty="0" err="1" smtClean="0">
                <a:latin typeface="Cambria" pitchFamily="18" charset="0"/>
              </a:rPr>
              <a:t>Segala</a:t>
            </a:r>
            <a:r>
              <a:rPr lang="en-US" dirty="0" smtClean="0">
                <a:latin typeface="Cambria" pitchFamily="18" charset="0"/>
              </a:rPr>
              <a:t> yang </a:t>
            </a:r>
            <a:r>
              <a:rPr lang="en-US" dirty="0" err="1" smtClean="0">
                <a:latin typeface="Cambria" pitchFamily="18" charset="0"/>
              </a:rPr>
              <a:t>menarik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benda</a:t>
            </a:r>
            <a:r>
              <a:rPr lang="en-US" dirty="0" smtClean="0">
                <a:latin typeface="Cambria" pitchFamily="18" charset="0"/>
              </a:rPr>
              <a:t> lain </a:t>
            </a:r>
            <a:r>
              <a:rPr lang="en-US" dirty="0" err="1" smtClean="0">
                <a:latin typeface="Cambria" pitchFamily="18" charset="0"/>
              </a:rPr>
              <a:t>secara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sederhana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hanya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melibatkan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massa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jarak</a:t>
            </a:r>
            <a:r>
              <a:rPr lang="en-US" dirty="0" smtClean="0">
                <a:latin typeface="Cambria" pitchFamily="18" charset="0"/>
              </a:rPr>
              <a:t>. </a:t>
            </a:r>
          </a:p>
          <a:p>
            <a:r>
              <a:rPr lang="en-US" dirty="0" smtClean="0">
                <a:latin typeface="Cambria" pitchFamily="18" charset="0"/>
              </a:rPr>
              <a:t>Newton </a:t>
            </a:r>
            <a:r>
              <a:rPr lang="en-US" dirty="0" err="1" smtClean="0">
                <a:latin typeface="Cambria" pitchFamily="18" charset="0"/>
              </a:rPr>
              <a:t>mengatakan</a:t>
            </a:r>
            <a:r>
              <a:rPr lang="en-US" dirty="0" smtClean="0">
                <a:latin typeface="Cambria" pitchFamily="18" charset="0"/>
              </a:rPr>
              <a:t>, “</a:t>
            </a:r>
            <a:r>
              <a:rPr lang="en-US" i="1" dirty="0" err="1" smtClean="0">
                <a:latin typeface="Cambria" pitchFamily="18" charset="0"/>
              </a:rPr>
              <a:t>Setiap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benda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menarik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benda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lainnya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dengan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sebuah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gaya</a:t>
            </a:r>
            <a:r>
              <a:rPr lang="en-US" i="1" dirty="0" smtClean="0">
                <a:latin typeface="Cambria" pitchFamily="18" charset="0"/>
              </a:rPr>
              <a:t> yang </a:t>
            </a:r>
            <a:r>
              <a:rPr lang="en-US" i="1" dirty="0" err="1" smtClean="0">
                <a:latin typeface="Cambria" pitchFamily="18" charset="0"/>
              </a:rPr>
              <a:t>untuk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sembarang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dua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benda</a:t>
            </a:r>
            <a:r>
              <a:rPr lang="en-US" i="1" dirty="0" smtClean="0">
                <a:latin typeface="Cambria" pitchFamily="18" charset="0"/>
              </a:rPr>
              <a:t>, </a:t>
            </a:r>
            <a:r>
              <a:rPr lang="en-US" i="1" dirty="0" err="1" smtClean="0">
                <a:latin typeface="Cambria" pitchFamily="18" charset="0"/>
              </a:rPr>
              <a:t>sebanding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secara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langsung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dengan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hasil</a:t>
            </a:r>
            <a:r>
              <a:rPr lang="en-US" i="1" dirty="0" smtClean="0">
                <a:latin typeface="Cambria" pitchFamily="18" charset="0"/>
              </a:rPr>
              <a:t> kali </a:t>
            </a:r>
            <a:r>
              <a:rPr lang="en-US" i="1" dirty="0" err="1" smtClean="0">
                <a:latin typeface="Cambria" pitchFamily="18" charset="0"/>
              </a:rPr>
              <a:t>massa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benda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dan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berbanding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terbalik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dengan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kuadrat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 smtClean="0">
                <a:latin typeface="Cambria" pitchFamily="18" charset="0"/>
              </a:rPr>
              <a:t>jarak</a:t>
            </a:r>
            <a:r>
              <a:rPr lang="en-US" i="1" dirty="0" smtClean="0">
                <a:latin typeface="Cambria" pitchFamily="18" charset="0"/>
              </a:rPr>
              <a:t> yang </a:t>
            </a:r>
            <a:r>
              <a:rPr lang="en-US" i="1" dirty="0" err="1" smtClean="0">
                <a:latin typeface="Cambria" pitchFamily="18" charset="0"/>
              </a:rPr>
              <a:t>memisahkannya</a:t>
            </a:r>
            <a:r>
              <a:rPr lang="en-US" i="1" dirty="0" smtClean="0">
                <a:latin typeface="Cambria" pitchFamily="18" charset="0"/>
              </a:rPr>
              <a:t>.”</a:t>
            </a:r>
          </a:p>
          <a:p>
            <a:endParaRPr lang="en-US" sz="28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762000"/>
            <a:ext cx="7315200" cy="5364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Cambria" pitchFamily="18" charset="0"/>
              </a:rPr>
              <a:t>		</a:t>
            </a:r>
            <a:r>
              <a:rPr lang="en-US" sz="2800" dirty="0" smtClean="0">
                <a:latin typeface="Cambria" pitchFamily="18" charset="0"/>
              </a:rPr>
              <a:t>Nah, </a:t>
            </a:r>
            <a:r>
              <a:rPr lang="en-US" sz="2800" dirty="0" err="1" smtClean="0">
                <a:latin typeface="Cambria" pitchFamily="18" charset="0"/>
              </a:rPr>
              <a:t>maka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dari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itu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untuk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menghitung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massa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bumi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adalah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dengan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menghitung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daya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tariknya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terhadap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benda-benda</a:t>
            </a:r>
            <a:r>
              <a:rPr lang="en-US" sz="2800" dirty="0" smtClean="0">
                <a:latin typeface="Cambria" pitchFamily="18" charset="0"/>
              </a:rPr>
              <a:t> lain, </a:t>
            </a:r>
            <a:r>
              <a:rPr lang="en-US" sz="2800" dirty="0" err="1" smtClean="0">
                <a:latin typeface="Cambria" pitchFamily="18" charset="0"/>
              </a:rPr>
              <a:t>contoh</a:t>
            </a:r>
            <a:r>
              <a:rPr lang="en-US" sz="2800" dirty="0" smtClean="0">
                <a:latin typeface="Cambria" pitchFamily="18" charset="0"/>
              </a:rPr>
              <a:t> : </a:t>
            </a:r>
          </a:p>
          <a:p>
            <a:r>
              <a:rPr lang="en-US" sz="2800" dirty="0" err="1" smtClean="0">
                <a:latin typeface="Cambria" pitchFamily="18" charset="0"/>
              </a:rPr>
              <a:t>Dua</a:t>
            </a:r>
            <a:r>
              <a:rPr lang="en-US" sz="2800" dirty="0" smtClean="0">
                <a:latin typeface="Cambria" pitchFamily="18" charset="0"/>
              </a:rPr>
              <a:t> bola bowling yang </a:t>
            </a:r>
            <a:r>
              <a:rPr lang="en-US" sz="2800" dirty="0" err="1" smtClean="0">
                <a:latin typeface="Cambria" pitchFamily="18" charset="0"/>
              </a:rPr>
              <a:t>saling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didekatkan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secara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gravitasi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mereka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saling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tarik-menarik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tapi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kasat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mata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begitu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juga</a:t>
            </a:r>
            <a:r>
              <a:rPr lang="en-US" sz="2800" dirty="0" smtClean="0">
                <a:latin typeface="Cambria" pitchFamily="18" charset="0"/>
              </a:rPr>
              <a:t> bola golf, </a:t>
            </a:r>
            <a:r>
              <a:rPr lang="en-US" sz="2800" dirty="0" err="1" smtClean="0">
                <a:latin typeface="Cambria" pitchFamily="18" charset="0"/>
              </a:rPr>
              <a:t>secara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gravitasi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mereka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juga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saling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tarik-menarik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namun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gaya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gravitasinya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lebih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rendah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dari</a:t>
            </a:r>
            <a:r>
              <a:rPr lang="en-US" sz="2800" dirty="0" smtClean="0">
                <a:latin typeface="Cambria" pitchFamily="18" charset="0"/>
              </a:rPr>
              <a:t> bola bowling, </a:t>
            </a:r>
            <a:r>
              <a:rPr lang="en-US" sz="2800" dirty="0" err="1" smtClean="0">
                <a:latin typeface="Cambria" pitchFamily="18" charset="0"/>
              </a:rPr>
              <a:t>karena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massanya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juga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lebih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rendah</a:t>
            </a:r>
            <a:r>
              <a:rPr lang="en-US" sz="2800" dirty="0" smtClean="0">
                <a:latin typeface="Cambria" pitchFamily="18" charset="0"/>
              </a:rPr>
              <a:t>.  </a:t>
            </a:r>
          </a:p>
          <a:p>
            <a:pPr>
              <a:buNone/>
            </a:pPr>
            <a:endParaRPr lang="en-US" dirty="0">
              <a:latin typeface="Cambria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		         </a:t>
            </a:r>
            <a:r>
              <a:rPr lang="en-US" b="1" dirty="0" smtClean="0"/>
              <a:t>r</a:t>
            </a:r>
          </a:p>
          <a:p>
            <a:endParaRPr lang="en-US" dirty="0" smtClean="0"/>
          </a:p>
          <a:p>
            <a:endParaRPr lang="en-US" dirty="0" smtClean="0"/>
          </a:p>
          <a:p>
            <a:pPr lvl="6">
              <a:buNone/>
            </a:pPr>
            <a:r>
              <a:rPr lang="en-US" sz="4000" b="1" dirty="0" smtClean="0"/>
              <a:t>		     F		 </a:t>
            </a:r>
            <a:r>
              <a:rPr lang="en-US" sz="4000" b="1" dirty="0" err="1" smtClean="0"/>
              <a:t>F</a:t>
            </a:r>
            <a:endParaRPr lang="en-US" sz="4000" b="1" dirty="0"/>
          </a:p>
        </p:txBody>
      </p:sp>
      <p:sp>
        <p:nvSpPr>
          <p:cNvPr id="4" name="Oval 3"/>
          <p:cNvSpPr/>
          <p:nvPr/>
        </p:nvSpPr>
        <p:spPr>
          <a:xfrm>
            <a:off x="1676400" y="3124200"/>
            <a:ext cx="1600200" cy="1600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mbria" pitchFamily="18" charset="0"/>
              </a:rPr>
              <a:t>Bola bowling </a:t>
            </a:r>
            <a:r>
              <a:rPr lang="en-US" sz="2000" dirty="0" err="1" smtClean="0">
                <a:latin typeface="Cambria" pitchFamily="18" charset="0"/>
              </a:rPr>
              <a:t>asli</a:t>
            </a:r>
            <a:endParaRPr lang="en-US" sz="2000" dirty="0">
              <a:latin typeface="Cambria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239000" y="3124200"/>
            <a:ext cx="1600200" cy="1600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mbria" pitchFamily="18" charset="0"/>
              </a:rPr>
              <a:t>Bola bowling </a:t>
            </a:r>
            <a:r>
              <a:rPr lang="en-US" sz="2000" dirty="0" err="1" smtClean="0">
                <a:latin typeface="Cambria" pitchFamily="18" charset="0"/>
              </a:rPr>
              <a:t>asli</a:t>
            </a:r>
            <a:r>
              <a:rPr lang="en-US" sz="2000" dirty="0" smtClean="0">
                <a:latin typeface="Cambria" pitchFamily="18" charset="0"/>
              </a:rPr>
              <a:t> </a:t>
            </a:r>
            <a:r>
              <a:rPr lang="en-US" sz="2000" dirty="0" err="1" smtClean="0">
                <a:latin typeface="Cambria" pitchFamily="18" charset="0"/>
              </a:rPr>
              <a:t>juga</a:t>
            </a:r>
            <a:endParaRPr lang="en-US" sz="2000" dirty="0">
              <a:latin typeface="Cambria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52800" y="3886200"/>
            <a:ext cx="1905000" cy="0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334000" y="3886200"/>
            <a:ext cx="1828800" cy="0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562600" y="24384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590800" y="2438400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14600" y="2514600"/>
            <a:ext cx="0" cy="533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001000" y="2514600"/>
            <a:ext cx="0" cy="533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93642E-7 L 0.22917 -0.005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00" y="-3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93642E-7 L -0.22917 -0.005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457200"/>
            <a:ext cx="7391400" cy="59436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Cambria" pitchFamily="18" charset="0"/>
              </a:rPr>
              <a:t>Secara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matematis</a:t>
            </a:r>
            <a:r>
              <a:rPr lang="en-US" dirty="0" smtClean="0">
                <a:latin typeface="Cambria" pitchFamily="18" charset="0"/>
              </a:rPr>
              <a:t>, </a:t>
            </a:r>
            <a:r>
              <a:rPr lang="en-US" dirty="0" err="1" smtClean="0">
                <a:latin typeface="Cambria" pitchFamily="18" charset="0"/>
              </a:rPr>
              <a:t>cara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menemukannya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diambil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dari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hukum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gravitasi</a:t>
            </a:r>
            <a:r>
              <a:rPr lang="en-US" dirty="0" smtClean="0">
                <a:latin typeface="Cambria" pitchFamily="18" charset="0"/>
              </a:rPr>
              <a:t> Newton, yang </a:t>
            </a:r>
            <a:r>
              <a:rPr lang="en-US" dirty="0" err="1" smtClean="0">
                <a:latin typeface="Cambria" pitchFamily="18" charset="0"/>
              </a:rPr>
              <a:t>merumuskan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gaya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tarik</a:t>
            </a:r>
            <a:r>
              <a:rPr lang="en-US" dirty="0" smtClean="0">
                <a:latin typeface="Cambria" pitchFamily="18" charset="0"/>
              </a:rPr>
              <a:t> (</a:t>
            </a:r>
            <a:r>
              <a:rPr lang="en-US" dirty="0" err="1" smtClean="0">
                <a:latin typeface="Cambria" pitchFamily="18" charset="0"/>
              </a:rPr>
              <a:t>gaya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gravitasi</a:t>
            </a:r>
            <a:r>
              <a:rPr lang="en-US" dirty="0" smtClean="0">
                <a:latin typeface="Cambria" pitchFamily="18" charset="0"/>
              </a:rPr>
              <a:t>) </a:t>
            </a:r>
            <a:r>
              <a:rPr lang="en-US" dirty="0" err="1" smtClean="0">
                <a:latin typeface="Cambria" pitchFamily="18" charset="0"/>
              </a:rPr>
              <a:t>antara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dua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massa</a:t>
            </a:r>
            <a:r>
              <a:rPr lang="en-US" dirty="0" smtClean="0">
                <a:latin typeface="Cambria" pitchFamily="18" charset="0"/>
              </a:rPr>
              <a:t>:</a:t>
            </a:r>
          </a:p>
          <a:p>
            <a:pPr>
              <a:buNone/>
            </a:pPr>
            <a:r>
              <a:rPr lang="en-US" i="1" dirty="0" smtClean="0">
                <a:latin typeface="Cambria" pitchFamily="18" charset="0"/>
              </a:rPr>
              <a:t>				</a:t>
            </a:r>
          </a:p>
          <a:p>
            <a:pPr>
              <a:buNone/>
            </a:pPr>
            <a:r>
              <a:rPr lang="en-US" i="1" dirty="0" smtClean="0">
                <a:solidFill>
                  <a:schemeClr val="tx1"/>
                </a:solidFill>
                <a:latin typeface="Cambria" pitchFamily="18" charset="0"/>
              </a:rPr>
              <a:t>				F = G</a:t>
            </a:r>
            <a:r>
              <a:rPr lang="en-US" dirty="0" smtClean="0">
                <a:solidFill>
                  <a:schemeClr val="tx1"/>
                </a:solidFill>
                <a:latin typeface="Cambria" pitchFamily="18" charset="0"/>
              </a:rPr>
              <a:t> </a:t>
            </a:r>
          </a:p>
          <a:p>
            <a:endParaRPr lang="en-US" dirty="0" smtClean="0">
              <a:latin typeface="Cambria" pitchFamily="18" charset="0"/>
            </a:endParaRPr>
          </a:p>
          <a:p>
            <a:r>
              <a:rPr lang="en-US" dirty="0" err="1" smtClean="0">
                <a:latin typeface="Cambria" pitchFamily="18" charset="0"/>
              </a:rPr>
              <a:t>Dalam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persamaan</a:t>
            </a:r>
            <a:r>
              <a:rPr lang="en-US" dirty="0" smtClean="0">
                <a:latin typeface="Cambria" pitchFamily="18" charset="0"/>
              </a:rPr>
              <a:t> Newton, F </a:t>
            </a:r>
            <a:r>
              <a:rPr lang="en-US" dirty="0" err="1" smtClean="0">
                <a:latin typeface="Cambria" pitchFamily="18" charset="0"/>
              </a:rPr>
              <a:t>adalah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gaya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gravitasi</a:t>
            </a:r>
            <a:r>
              <a:rPr lang="en-US" dirty="0" smtClean="0">
                <a:latin typeface="Cambria" pitchFamily="18" charset="0"/>
              </a:rPr>
              <a:t>, G </a:t>
            </a:r>
            <a:r>
              <a:rPr lang="en-US" dirty="0" err="1" smtClean="0">
                <a:latin typeface="Cambria" pitchFamily="18" charset="0"/>
              </a:rPr>
              <a:t>adalah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tetapan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kesebandingan</a:t>
            </a:r>
            <a:r>
              <a:rPr lang="en-US" dirty="0" smtClean="0">
                <a:latin typeface="Cambria" pitchFamily="18" charset="0"/>
              </a:rPr>
              <a:t>, M </a:t>
            </a:r>
            <a:r>
              <a:rPr lang="en-US" dirty="0" err="1" smtClean="0">
                <a:latin typeface="Cambria" pitchFamily="18" charset="0"/>
              </a:rPr>
              <a:t>dan</a:t>
            </a:r>
            <a:r>
              <a:rPr lang="en-US" dirty="0" smtClean="0">
                <a:latin typeface="Cambria" pitchFamily="18" charset="0"/>
              </a:rPr>
              <a:t> m </a:t>
            </a:r>
            <a:r>
              <a:rPr lang="en-US" dirty="0" err="1" smtClean="0">
                <a:latin typeface="Cambria" pitchFamily="18" charset="0"/>
              </a:rPr>
              <a:t>adalah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dua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massa</a:t>
            </a:r>
            <a:r>
              <a:rPr lang="en-US" dirty="0" smtClean="0">
                <a:latin typeface="Cambria" pitchFamily="18" charset="0"/>
              </a:rPr>
              <a:t> yang </a:t>
            </a:r>
            <a:r>
              <a:rPr lang="en-US" dirty="0" err="1" smtClean="0">
                <a:latin typeface="Cambria" pitchFamily="18" charset="0"/>
              </a:rPr>
              <a:t>menghasilkan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gaya</a:t>
            </a:r>
            <a:r>
              <a:rPr lang="en-US" dirty="0" smtClean="0">
                <a:latin typeface="Cambria" pitchFamily="18" charset="0"/>
              </a:rPr>
              <a:t>, </a:t>
            </a:r>
            <a:r>
              <a:rPr lang="en-US" dirty="0" err="1" smtClean="0">
                <a:latin typeface="Cambria" pitchFamily="18" charset="0"/>
              </a:rPr>
              <a:t>dan</a:t>
            </a:r>
            <a:r>
              <a:rPr lang="en-US" dirty="0" smtClean="0">
                <a:latin typeface="Cambria" pitchFamily="18" charset="0"/>
              </a:rPr>
              <a:t> r </a:t>
            </a:r>
            <a:r>
              <a:rPr lang="en-US" dirty="0" err="1" smtClean="0">
                <a:latin typeface="Cambria" pitchFamily="18" charset="0"/>
              </a:rPr>
              <a:t>adalah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jarak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antara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kedua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benda</a:t>
            </a:r>
            <a:r>
              <a:rPr lang="en-US" dirty="0" smtClean="0">
                <a:latin typeface="Cambria" pitchFamily="18" charset="0"/>
              </a:rPr>
              <a:t>.</a:t>
            </a:r>
          </a:p>
          <a:p>
            <a:pPr>
              <a:buNone/>
            </a:pPr>
            <a:endParaRPr lang="en-US" i="1" dirty="0" smtClean="0">
              <a:latin typeface="Cambria" pitchFamily="18" charset="0"/>
            </a:endParaRP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4953000" y="2514600"/>
          <a:ext cx="1143000" cy="980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Equation" r:id="rId3" imgW="431640" imgH="431640" progId="Equation.3">
                  <p:embed/>
                </p:oleObj>
              </mc:Choice>
              <mc:Fallback>
                <p:oleObj name="Equation" r:id="rId3" imgW="4316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514600"/>
                        <a:ext cx="1143000" cy="9807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8600"/>
            <a:ext cx="7391400" cy="6400800"/>
          </a:xfrm>
        </p:spPr>
        <p:txBody>
          <a:bodyPr>
            <a:normAutofit fontScale="92500"/>
          </a:bodyPr>
          <a:lstStyle/>
          <a:p>
            <a:r>
              <a:rPr lang="en-US" sz="2800" dirty="0" smtClean="0">
                <a:latin typeface="Cambria" pitchFamily="18" charset="0"/>
              </a:rPr>
              <a:t>G </a:t>
            </a:r>
            <a:r>
              <a:rPr lang="en-US" sz="2800" dirty="0" err="1" smtClean="0">
                <a:latin typeface="Cambria" pitchFamily="18" charset="0"/>
              </a:rPr>
              <a:t>sudah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dihitung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oleh</a:t>
            </a:r>
            <a:r>
              <a:rPr lang="en-US" sz="2800" dirty="0" smtClean="0">
                <a:latin typeface="Cambria" pitchFamily="18" charset="0"/>
              </a:rPr>
              <a:t> Henry Cavendish </a:t>
            </a:r>
            <a:r>
              <a:rPr lang="en-US" sz="2800" dirty="0" err="1" smtClean="0">
                <a:latin typeface="Cambria" pitchFamily="18" charset="0"/>
              </a:rPr>
              <a:t>tahun</a:t>
            </a:r>
            <a:r>
              <a:rPr lang="en-US" sz="2800" dirty="0" smtClean="0">
                <a:latin typeface="Cambria" pitchFamily="18" charset="0"/>
              </a:rPr>
              <a:t> 1798, </a:t>
            </a:r>
            <a:r>
              <a:rPr lang="en-US" sz="2800" dirty="0" err="1" smtClean="0">
                <a:latin typeface="Cambria" pitchFamily="18" charset="0"/>
              </a:rPr>
              <a:t>dan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nilainya</a:t>
            </a:r>
            <a:r>
              <a:rPr lang="en-US" sz="2800" dirty="0" smtClean="0">
                <a:latin typeface="Cambria" pitchFamily="18" charset="0"/>
              </a:rPr>
              <a:t> G = </a:t>
            </a:r>
            <a:r>
              <a:rPr lang="en-US" sz="2800" dirty="0" smtClean="0">
                <a:solidFill>
                  <a:schemeClr val="tx1"/>
                </a:solidFill>
                <a:latin typeface="Cambria" pitchFamily="18" charset="0"/>
              </a:rPr>
              <a:t>6,67 x 10</a:t>
            </a:r>
            <a:r>
              <a:rPr lang="en-US" sz="2800" baseline="30000" dirty="0" smtClean="0">
                <a:solidFill>
                  <a:schemeClr val="tx1"/>
                </a:solidFill>
                <a:latin typeface="Cambria" pitchFamily="18" charset="0"/>
              </a:rPr>
              <a:t>-11</a:t>
            </a:r>
          </a:p>
          <a:p>
            <a:r>
              <a:rPr lang="en-US" sz="2800" dirty="0" smtClean="0">
                <a:latin typeface="Cambria" pitchFamily="18" charset="0"/>
              </a:rPr>
              <a:t>Yang </a:t>
            </a:r>
            <a:r>
              <a:rPr lang="en-US" sz="2800" dirty="0" err="1" smtClean="0">
                <a:latin typeface="Cambria" pitchFamily="18" charset="0"/>
              </a:rPr>
              <a:t>juga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diperlukan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adalah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hukum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gerak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kedua</a:t>
            </a:r>
            <a:r>
              <a:rPr lang="en-US" sz="2800" dirty="0" smtClean="0">
                <a:latin typeface="Cambria" pitchFamily="18" charset="0"/>
              </a:rPr>
              <a:t> Newton, F = </a:t>
            </a:r>
            <a:r>
              <a:rPr lang="en-US" sz="2800" dirty="0" err="1" smtClean="0">
                <a:latin typeface="Cambria" pitchFamily="18" charset="0"/>
              </a:rPr>
              <a:t>m.a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dimana</a:t>
            </a:r>
            <a:r>
              <a:rPr lang="en-US" sz="2800" dirty="0" smtClean="0">
                <a:latin typeface="Cambria" pitchFamily="18" charset="0"/>
              </a:rPr>
              <a:t> F </a:t>
            </a:r>
            <a:r>
              <a:rPr lang="en-US" sz="2800" dirty="0" err="1" smtClean="0">
                <a:latin typeface="Cambria" pitchFamily="18" charset="0"/>
              </a:rPr>
              <a:t>adalah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gaya</a:t>
            </a:r>
            <a:r>
              <a:rPr lang="en-US" sz="2800" dirty="0" smtClean="0">
                <a:latin typeface="Cambria" pitchFamily="18" charset="0"/>
              </a:rPr>
              <a:t> yang </a:t>
            </a:r>
            <a:r>
              <a:rPr lang="en-US" sz="2800" dirty="0" err="1" smtClean="0">
                <a:latin typeface="Cambria" pitchFamily="18" charset="0"/>
              </a:rPr>
              <a:t>bekerja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pada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benda</a:t>
            </a:r>
            <a:r>
              <a:rPr lang="en-US" sz="2800" dirty="0" smtClean="0">
                <a:latin typeface="Cambria" pitchFamily="18" charset="0"/>
              </a:rPr>
              <a:t>, m </a:t>
            </a:r>
            <a:r>
              <a:rPr lang="en-US" sz="2800" dirty="0" err="1" smtClean="0">
                <a:latin typeface="Cambria" pitchFamily="18" charset="0"/>
              </a:rPr>
              <a:t>adalah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massa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benda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dan</a:t>
            </a:r>
            <a:r>
              <a:rPr lang="en-US" sz="2800" dirty="0" smtClean="0">
                <a:latin typeface="Cambria" pitchFamily="18" charset="0"/>
              </a:rPr>
              <a:t> a </a:t>
            </a:r>
            <a:r>
              <a:rPr lang="en-US" sz="2800" dirty="0" err="1" smtClean="0">
                <a:latin typeface="Cambria" pitchFamily="18" charset="0"/>
              </a:rPr>
              <a:t>adalah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percepatannya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karena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gaya</a:t>
            </a:r>
            <a:r>
              <a:rPr lang="en-US" sz="2800" dirty="0" smtClean="0">
                <a:latin typeface="Cambria" pitchFamily="18" charset="0"/>
              </a:rPr>
              <a:t>. </a:t>
            </a:r>
          </a:p>
          <a:p>
            <a:r>
              <a:rPr lang="en-US" sz="2800" dirty="0" smtClean="0">
                <a:latin typeface="Cambria" pitchFamily="18" charset="0"/>
              </a:rPr>
              <a:t>Galileo </a:t>
            </a:r>
            <a:r>
              <a:rPr lang="en-US" sz="2800" dirty="0" err="1" smtClean="0">
                <a:latin typeface="Cambria" pitchFamily="18" charset="0"/>
              </a:rPr>
              <a:t>menghitung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bahwa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percepatan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karena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gaya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gravitasi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bumi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adalah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tetapan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sebesar</a:t>
            </a:r>
            <a:r>
              <a:rPr lang="en-US" sz="2800" dirty="0" smtClean="0">
                <a:latin typeface="Cambria" pitchFamily="18" charset="0"/>
              </a:rPr>
              <a:t> 9,8 m/s</a:t>
            </a:r>
            <a:r>
              <a:rPr lang="en-US" sz="2800" baseline="30000" dirty="0" smtClean="0">
                <a:latin typeface="Cambria" pitchFamily="18" charset="0"/>
              </a:rPr>
              <a:t>2 </a:t>
            </a:r>
            <a:r>
              <a:rPr lang="en-US" sz="2800" dirty="0" err="1" smtClean="0">
                <a:latin typeface="Cambria" pitchFamily="18" charset="0"/>
              </a:rPr>
              <a:t>di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dekat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permukaan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Bumi</a:t>
            </a:r>
            <a:r>
              <a:rPr lang="en-US" sz="2800" dirty="0" smtClean="0">
                <a:latin typeface="Cambria" pitchFamily="18" charset="0"/>
              </a:rPr>
              <a:t>.</a:t>
            </a:r>
            <a:r>
              <a:rPr lang="en-US" sz="2800" baseline="30000" dirty="0" smtClean="0">
                <a:latin typeface="Cambria" pitchFamily="18" charset="0"/>
              </a:rPr>
              <a:t> </a:t>
            </a:r>
          </a:p>
          <a:p>
            <a:r>
              <a:rPr lang="en-US" sz="2800" dirty="0" err="1" smtClean="0">
                <a:latin typeface="Cambria" pitchFamily="18" charset="0"/>
              </a:rPr>
              <a:t>Terakhir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kita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juga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harus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tahu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jari-jari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Bumi</a:t>
            </a:r>
            <a:r>
              <a:rPr lang="en-US" sz="2800" dirty="0" smtClean="0">
                <a:latin typeface="Cambria" pitchFamily="18" charset="0"/>
              </a:rPr>
              <a:t>; </a:t>
            </a:r>
            <a:r>
              <a:rPr lang="en-US" sz="2800" dirty="0" err="1" smtClean="0">
                <a:latin typeface="Cambria" pitchFamily="18" charset="0"/>
              </a:rPr>
              <a:t>ia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sudah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dihitung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pertama</a:t>
            </a:r>
            <a:r>
              <a:rPr lang="en-US" sz="2800" dirty="0" smtClean="0">
                <a:latin typeface="Cambria" pitchFamily="18" charset="0"/>
              </a:rPr>
              <a:t> kali </a:t>
            </a:r>
            <a:r>
              <a:rPr lang="en-US" sz="2800" dirty="0" err="1" smtClean="0">
                <a:latin typeface="Cambria" pitchFamily="18" charset="0"/>
              </a:rPr>
              <a:t>sejak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zaman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Yunani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Kuno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oleh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Erastothenes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dengan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membandingkan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bayangan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dalam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sumur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saat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titik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balik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matahari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musim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panas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tahun</a:t>
            </a:r>
            <a:r>
              <a:rPr lang="en-US" sz="2800" dirty="0" smtClean="0">
                <a:latin typeface="Cambria" pitchFamily="18" charset="0"/>
              </a:rPr>
              <a:t> 230 SM. </a:t>
            </a:r>
            <a:r>
              <a:rPr lang="en-US" sz="2800" dirty="0" err="1" smtClean="0">
                <a:latin typeface="Cambria" pitchFamily="18" charset="0"/>
              </a:rPr>
              <a:t>Sekarang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nilainya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sekitar</a:t>
            </a:r>
            <a:r>
              <a:rPr lang="en-US" sz="2800" dirty="0" smtClean="0">
                <a:latin typeface="Cambria" pitchFamily="18" charset="0"/>
              </a:rPr>
              <a:t> 6.378 x 10</a:t>
            </a:r>
            <a:r>
              <a:rPr lang="en-US" sz="2800" baseline="30000" dirty="0" smtClean="0">
                <a:latin typeface="Cambria" pitchFamily="18" charset="0"/>
              </a:rPr>
              <a:t>6</a:t>
            </a:r>
            <a:r>
              <a:rPr lang="en-US" sz="2800" dirty="0" smtClean="0">
                <a:latin typeface="Cambria" pitchFamily="18" charset="0"/>
              </a:rPr>
              <a:t> m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</a:endParaRP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6477000" y="609600"/>
          <a:ext cx="762000" cy="663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Equation" r:id="rId3" imgW="431640" imgH="444240" progId="Equation.3">
                  <p:embed/>
                </p:oleObj>
              </mc:Choice>
              <mc:Fallback>
                <p:oleObj name="Equation" r:id="rId3" imgW="43164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609600"/>
                        <a:ext cx="762000" cy="663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Sir </a:t>
            </a:r>
            <a:r>
              <a:rPr lang="en-US" dirty="0" err="1" smtClean="0">
                <a:latin typeface="Cambria" pitchFamily="18" charset="0"/>
              </a:rPr>
              <a:t>Isac</a:t>
            </a:r>
            <a:r>
              <a:rPr lang="en-US" dirty="0" smtClean="0">
                <a:latin typeface="Cambria" pitchFamily="18" charset="0"/>
              </a:rPr>
              <a:t> Newton’s Law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6" name="Content Placeholder 5" descr="gravitasi_bumi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752600"/>
            <a:ext cx="7620000" cy="4648201"/>
          </a:xfr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7315200" cy="685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mbria" pitchFamily="18" charset="0"/>
              </a:rPr>
              <a:t>Cara </a:t>
            </a:r>
            <a:r>
              <a:rPr lang="en-US" dirty="0" err="1" smtClean="0">
                <a:latin typeface="Cambria" pitchFamily="18" charset="0"/>
              </a:rPr>
              <a:t>menghitungnya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914400"/>
            <a:ext cx="7239000" cy="5638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i="1" dirty="0" smtClean="0">
                <a:solidFill>
                  <a:schemeClr val="tx1"/>
                </a:solidFill>
                <a:latin typeface="Cambria" pitchFamily="18" charset="0"/>
              </a:rPr>
              <a:t>F = G            </a:t>
            </a:r>
            <a:r>
              <a:rPr lang="en-US" dirty="0" smtClean="0">
                <a:solidFill>
                  <a:schemeClr val="tx1"/>
                </a:solidFill>
                <a:latin typeface="Cambria" pitchFamily="18" charset="0"/>
              </a:rPr>
              <a:t>= </a:t>
            </a:r>
            <a:r>
              <a:rPr lang="en-US" dirty="0" err="1" smtClean="0">
                <a:solidFill>
                  <a:schemeClr val="tx1"/>
                </a:solidFill>
                <a:latin typeface="Cambria" pitchFamily="18" charset="0"/>
              </a:rPr>
              <a:t>m.a</a:t>
            </a:r>
            <a:r>
              <a:rPr lang="en-US" i="1" dirty="0" smtClean="0">
                <a:solidFill>
                  <a:schemeClr val="tx1"/>
                </a:solidFill>
                <a:latin typeface="Cambria" pitchFamily="18" charset="0"/>
              </a:rPr>
              <a:t> 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ambria" pitchFamily="18" charset="0"/>
              </a:rPr>
              <a:t>G          = </a:t>
            </a:r>
            <a:r>
              <a:rPr lang="en-US" dirty="0" err="1" smtClean="0">
                <a:solidFill>
                  <a:schemeClr val="tx1"/>
                </a:solidFill>
                <a:latin typeface="Cambria" pitchFamily="18" charset="0"/>
              </a:rPr>
              <a:t>m.a</a:t>
            </a:r>
            <a:endParaRPr lang="en-US" dirty="0" smtClean="0">
              <a:solidFill>
                <a:schemeClr val="tx1"/>
              </a:solidFill>
              <a:latin typeface="Cambria" pitchFamily="18" charset="0"/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ambria" pitchFamily="18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ambria" pitchFamily="18" charset="0"/>
              </a:rPr>
              <a:t>G          = a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ambria" pitchFamily="18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Cambria" pitchFamily="18" charset="0"/>
              </a:rPr>
              <a:t>m</a:t>
            </a:r>
            <a:r>
              <a:rPr lang="en-US" i="1" baseline="-25000" dirty="0" smtClean="0">
                <a:solidFill>
                  <a:schemeClr val="tx1"/>
                </a:solidFill>
                <a:latin typeface="Cambria" pitchFamily="18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Cambria" pitchFamily="18" charset="0"/>
              </a:rPr>
              <a:t>=</a:t>
            </a:r>
          </a:p>
          <a:p>
            <a:pPr>
              <a:buNone/>
            </a:pPr>
            <a:endParaRPr lang="en-US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600" dirty="0" err="1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Hasilnya</a:t>
            </a:r>
            <a:r>
              <a:rPr lang="en-US" sz="2600" dirty="0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 </a:t>
            </a:r>
            <a:r>
              <a:rPr lang="en-US" sz="2600" dirty="0" err="1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adalah</a:t>
            </a:r>
            <a:r>
              <a:rPr lang="en-US" sz="2600" dirty="0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  </a:t>
            </a:r>
            <a:r>
              <a:rPr lang="en-US" sz="2600" dirty="0" err="1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massa</a:t>
            </a:r>
            <a:r>
              <a:rPr lang="en-US" sz="2600" dirty="0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 </a:t>
            </a:r>
            <a:r>
              <a:rPr lang="en-US" sz="2600" dirty="0" err="1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bumi</a:t>
            </a:r>
            <a:r>
              <a:rPr lang="en-US" sz="2600" dirty="0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 </a:t>
            </a:r>
            <a:r>
              <a:rPr lang="en-US" sz="2600" dirty="0" err="1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sebesar</a:t>
            </a:r>
            <a:r>
              <a:rPr lang="en-US" sz="2600" dirty="0" smtClean="0">
                <a:solidFill>
                  <a:schemeClr val="tx2">
                    <a:lumMod val="50000"/>
                  </a:schemeClr>
                </a:solidFill>
                <a:latin typeface="Cambria" pitchFamily="18" charset="0"/>
              </a:rPr>
              <a:t> =</a:t>
            </a:r>
            <a:r>
              <a:rPr lang="en-US" sz="2600" dirty="0" smtClean="0">
                <a:solidFill>
                  <a:schemeClr val="tx1"/>
                </a:solidFill>
                <a:latin typeface="Cambria" pitchFamily="18" charset="0"/>
              </a:rPr>
              <a:t> </a:t>
            </a:r>
            <a:r>
              <a:rPr lang="en-US" sz="2600" b="1" dirty="0" smtClean="0">
                <a:solidFill>
                  <a:schemeClr val="tx1"/>
                </a:solidFill>
                <a:latin typeface="Cambria" pitchFamily="18" charset="0"/>
              </a:rPr>
              <a:t>6.0 x 10</a:t>
            </a:r>
            <a:r>
              <a:rPr lang="en-US" sz="2600" b="1" baseline="30000" dirty="0" smtClean="0">
                <a:solidFill>
                  <a:schemeClr val="tx1"/>
                </a:solidFill>
                <a:latin typeface="Cambria" pitchFamily="18" charset="0"/>
              </a:rPr>
              <a:t>24 </a:t>
            </a:r>
            <a:r>
              <a:rPr lang="en-US" sz="2600" b="1" dirty="0" smtClean="0">
                <a:solidFill>
                  <a:schemeClr val="tx1"/>
                </a:solidFill>
                <a:latin typeface="Cambria" pitchFamily="18" charset="0"/>
              </a:rPr>
              <a:t>kg</a:t>
            </a:r>
            <a:endParaRPr lang="en-US" sz="2600" dirty="0" smtClean="0">
              <a:solidFill>
                <a:schemeClr val="tx1"/>
              </a:solidFill>
              <a:latin typeface="Cambria" pitchFamily="18" charset="0"/>
            </a:endParaRPr>
          </a:p>
          <a:p>
            <a:pPr>
              <a:buNone/>
            </a:pPr>
            <a:r>
              <a:rPr lang="en-US" dirty="0" smtClean="0">
                <a:latin typeface="Cambria" pitchFamily="18" charset="0"/>
              </a:rPr>
              <a:t> </a:t>
            </a:r>
          </a:p>
          <a:p>
            <a:pPr>
              <a:buNone/>
            </a:pPr>
            <a:endParaRPr lang="en-US" dirty="0" smtClean="0">
              <a:latin typeface="Cambria" pitchFamily="18" charset="0"/>
            </a:endParaRPr>
          </a:p>
          <a:p>
            <a:pPr>
              <a:buNone/>
            </a:pPr>
            <a:endParaRPr lang="en-US" dirty="0">
              <a:latin typeface="Cambria" pitchFamily="18" charset="0"/>
            </a:endParaRP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438400" y="762000"/>
          <a:ext cx="9017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Equation" r:id="rId3" imgW="431640" imgH="431640" progId="Equation.3">
                  <p:embed/>
                </p:oleObj>
              </mc:Choice>
              <mc:Fallback>
                <p:oleObj name="Equation" r:id="rId3" imgW="4316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762000"/>
                        <a:ext cx="9017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1905000" y="2667000"/>
          <a:ext cx="7683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Equation" r:id="rId5" imgW="317160" imgH="431640" progId="Equation.3">
                  <p:embed/>
                </p:oleObj>
              </mc:Choice>
              <mc:Fallback>
                <p:oleObj name="Equation" r:id="rId5" imgW="31716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667000"/>
                        <a:ext cx="76835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2438400" y="3733800"/>
          <a:ext cx="838200" cy="1063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Equation" r:id="rId7" imgW="330120" imgH="419040" progId="Equation.3">
                  <p:embed/>
                </p:oleObj>
              </mc:Choice>
              <mc:Fallback>
                <p:oleObj name="Equation" r:id="rId7" imgW="330120" imgH="419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733800"/>
                        <a:ext cx="838200" cy="1063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6"/>
          <p:cNvGraphicFramePr>
            <a:graphicFrameLocks noChangeAspect="1"/>
          </p:cNvGraphicFramePr>
          <p:nvPr/>
        </p:nvGraphicFramePr>
        <p:xfrm>
          <a:off x="1828800" y="1752600"/>
          <a:ext cx="91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Equation" r:id="rId9" imgW="431640" imgH="431640" progId="Equation.3">
                  <p:embed/>
                </p:oleObj>
              </mc:Choice>
              <mc:Fallback>
                <p:oleObj name="Equation" r:id="rId9" imgW="43164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752600"/>
                        <a:ext cx="914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 descr="http://www.faktailmiah.com/wp-content/uploads/2011/03/albert-einstein.jpg?71b815">
            <a:hlinkClick r:id="rId3"/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495800" y="685800"/>
            <a:ext cx="4038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ular Callout 9"/>
          <p:cNvSpPr/>
          <p:nvPr/>
        </p:nvSpPr>
        <p:spPr>
          <a:xfrm>
            <a:off x="228600" y="381000"/>
            <a:ext cx="3810000" cy="2133600"/>
          </a:xfrm>
          <a:prstGeom prst="wedgeRoundRectCallout">
            <a:avLst>
              <a:gd name="adj1" fmla="val 57334"/>
              <a:gd name="adj2" fmla="val 97977"/>
              <a:gd name="adj3" fmla="val 1666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EEWWW, KAMU BISAA!! \(^o^)/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sndAc>
      <p:stSnd>
        <p:snd r:embed="rId2" name="applaus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457200"/>
            <a:ext cx="7391400" cy="601980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Cambria" pitchFamily="18" charset="0"/>
              </a:rPr>
              <a:t>Nilai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ini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masih</a:t>
            </a:r>
            <a:r>
              <a:rPr lang="en-US" sz="2800" smtClean="0">
                <a:latin typeface="Cambria" pitchFamily="18" charset="0"/>
              </a:rPr>
              <a:t> hitungan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kasar</a:t>
            </a:r>
            <a:r>
              <a:rPr lang="en-US" sz="2800" dirty="0" smtClean="0">
                <a:latin typeface="Cambria" pitchFamily="18" charset="0"/>
              </a:rPr>
              <a:t>. </a:t>
            </a:r>
          </a:p>
          <a:p>
            <a:r>
              <a:rPr lang="en-US" sz="2800" dirty="0" err="1" smtClean="0">
                <a:latin typeface="Cambria" pitchFamily="18" charset="0"/>
              </a:rPr>
              <a:t>Dengan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menggunakan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kalkulator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kita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bisa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menemukan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nilai</a:t>
            </a:r>
            <a:r>
              <a:rPr lang="en-US" sz="2800" dirty="0" smtClean="0">
                <a:latin typeface="Cambria" pitchFamily="18" charset="0"/>
              </a:rPr>
              <a:t> M </a:t>
            </a:r>
            <a:r>
              <a:rPr lang="en-US" sz="2800" dirty="0" err="1" smtClean="0">
                <a:latin typeface="Cambria" pitchFamily="18" charset="0"/>
              </a:rPr>
              <a:t>dengan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membagi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hasil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atas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dengan</a:t>
            </a:r>
            <a:r>
              <a:rPr lang="en-US" sz="2800" dirty="0" smtClean="0">
                <a:latin typeface="Cambria" pitchFamily="18" charset="0"/>
              </a:rPr>
              <a:t> G. </a:t>
            </a:r>
            <a:r>
              <a:rPr lang="en-US" sz="2800" dirty="0" err="1" smtClean="0">
                <a:latin typeface="Cambria" pitchFamily="18" charset="0"/>
              </a:rPr>
              <a:t>hasilnya</a:t>
            </a:r>
            <a:r>
              <a:rPr lang="en-US" sz="2800" dirty="0" smtClean="0">
                <a:latin typeface="Cambria" pitchFamily="18" charset="0"/>
              </a:rPr>
              <a:t> 5972186385647590451704153.8562961 kg</a:t>
            </a:r>
          </a:p>
          <a:p>
            <a:r>
              <a:rPr lang="en-US" sz="2800" dirty="0" err="1" smtClean="0">
                <a:latin typeface="Cambria" pitchFamily="18" charset="0"/>
              </a:rPr>
              <a:t>Nilai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ini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tidak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akurat</a:t>
            </a:r>
            <a:r>
              <a:rPr lang="en-US" sz="2800" dirty="0" smtClean="0">
                <a:latin typeface="Cambria" pitchFamily="18" charset="0"/>
              </a:rPr>
              <a:t>. </a:t>
            </a:r>
            <a:r>
              <a:rPr lang="en-US" sz="2800" dirty="0" err="1" smtClean="0">
                <a:latin typeface="Cambria" pitchFamily="18" charset="0"/>
              </a:rPr>
              <a:t>Secara</a:t>
            </a:r>
            <a:r>
              <a:rPr lang="en-US" sz="2800" dirty="0" smtClean="0">
                <a:latin typeface="Cambria" pitchFamily="18" charset="0"/>
              </a:rPr>
              <a:t> normal, </a:t>
            </a:r>
            <a:r>
              <a:rPr lang="en-US" sz="2800" dirty="0" err="1" smtClean="0">
                <a:latin typeface="Cambria" pitchFamily="18" charset="0"/>
              </a:rPr>
              <a:t>nilai</a:t>
            </a:r>
            <a:r>
              <a:rPr lang="en-US" sz="2800" dirty="0" smtClean="0">
                <a:latin typeface="Cambria" pitchFamily="18" charset="0"/>
              </a:rPr>
              <a:t> yang </a:t>
            </a:r>
            <a:r>
              <a:rPr lang="en-US" sz="2800" dirty="0" err="1" smtClean="0">
                <a:latin typeface="Cambria" pitchFamily="18" charset="0"/>
              </a:rPr>
              <a:t>diterima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hanya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sampai</a:t>
            </a:r>
            <a:r>
              <a:rPr lang="en-US" sz="2800" dirty="0" smtClean="0">
                <a:latin typeface="Cambria" pitchFamily="18" charset="0"/>
              </a:rPr>
              <a:t> 51 </a:t>
            </a:r>
            <a:r>
              <a:rPr lang="en-US" sz="2800" dirty="0" err="1" smtClean="0">
                <a:latin typeface="Cambria" pitchFamily="18" charset="0"/>
              </a:rPr>
              <a:t>di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atas</a:t>
            </a:r>
            <a:r>
              <a:rPr lang="en-US" sz="2800" dirty="0" smtClean="0">
                <a:latin typeface="Cambria" pitchFamily="18" charset="0"/>
              </a:rPr>
              <a:t>, </a:t>
            </a:r>
            <a:r>
              <a:rPr lang="en-US" sz="2800" dirty="0" err="1" smtClean="0">
                <a:latin typeface="Cambria" pitchFamily="18" charset="0"/>
              </a:rPr>
              <a:t>yaitu</a:t>
            </a:r>
            <a:r>
              <a:rPr lang="en-US" sz="2800" dirty="0" smtClean="0">
                <a:latin typeface="Cambria" pitchFamily="18" charset="0"/>
              </a:rPr>
              <a:t> 5.972186385647590451 x 10</a:t>
            </a:r>
            <a:r>
              <a:rPr lang="en-US" sz="2800" baseline="30000" dirty="0" smtClean="0">
                <a:latin typeface="Cambria" pitchFamily="18" charset="0"/>
              </a:rPr>
              <a:t>24</a:t>
            </a:r>
            <a:r>
              <a:rPr lang="en-US" sz="2800" dirty="0" smtClean="0">
                <a:latin typeface="Cambria" pitchFamily="18" charset="0"/>
              </a:rPr>
              <a:t> kg</a:t>
            </a:r>
          </a:p>
          <a:p>
            <a:endParaRPr lang="en-US" dirty="0" smtClean="0">
              <a:latin typeface="Cambria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mbria" pitchFamily="18" charset="0"/>
              </a:rPr>
              <a:t>Kenapa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tidak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akurat</a:t>
            </a:r>
            <a:r>
              <a:rPr lang="en-US" dirty="0" smtClean="0">
                <a:latin typeface="Cambria" pitchFamily="18" charset="0"/>
              </a:rPr>
              <a:t>?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Cambria" pitchFamily="18" charset="0"/>
              </a:rPr>
              <a:t>Karena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pada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dasarnya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massa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bumi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tidak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terlalu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stabil</a:t>
            </a:r>
            <a:r>
              <a:rPr lang="en-US" dirty="0" smtClean="0">
                <a:latin typeface="Cambria" pitchFamily="18" charset="0"/>
              </a:rPr>
              <a:t>. </a:t>
            </a:r>
            <a:r>
              <a:rPr lang="en-US" dirty="0" err="1" smtClean="0">
                <a:latin typeface="Cambria" pitchFamily="18" charset="0"/>
              </a:rPr>
              <a:t>Ia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selalu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berubah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saat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bom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dengan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massa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dari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luar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angkasa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seperti</a:t>
            </a:r>
            <a:r>
              <a:rPr lang="en-US" dirty="0" smtClean="0">
                <a:latin typeface="Cambria" pitchFamily="18" charset="0"/>
              </a:rPr>
              <a:t> meteor </a:t>
            </a:r>
            <a:r>
              <a:rPr lang="en-US" dirty="0" err="1" smtClean="0">
                <a:latin typeface="Cambria" pitchFamily="18" charset="0"/>
              </a:rPr>
              <a:t>kecil</a:t>
            </a:r>
            <a:r>
              <a:rPr lang="en-US" dirty="0" smtClean="0">
                <a:latin typeface="Cambria" pitchFamily="18" charset="0"/>
              </a:rPr>
              <a:t>. </a:t>
            </a:r>
            <a:r>
              <a:rPr lang="en-US" dirty="0" err="1" smtClean="0">
                <a:latin typeface="Cambria" pitchFamily="18" charset="0"/>
              </a:rPr>
              <a:t>Ukurannya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hanya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sebesar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batu</a:t>
            </a:r>
            <a:r>
              <a:rPr lang="en-US" dirty="0" smtClean="0">
                <a:latin typeface="Cambria" pitchFamily="18" charset="0"/>
              </a:rPr>
              <a:t>, </a:t>
            </a:r>
            <a:r>
              <a:rPr lang="en-US" dirty="0" err="1" smtClean="0">
                <a:latin typeface="Cambria" pitchFamily="18" charset="0"/>
              </a:rPr>
              <a:t>tapi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jatuh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berbagai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tempat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bumi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ini</a:t>
            </a:r>
            <a:r>
              <a:rPr lang="en-US" dirty="0" smtClean="0">
                <a:latin typeface="Cambria" pitchFamily="18" charset="0"/>
              </a:rPr>
              <a:t>, </a:t>
            </a:r>
            <a:r>
              <a:rPr lang="en-US" dirty="0" err="1" smtClean="0">
                <a:latin typeface="Cambria" pitchFamily="18" charset="0"/>
              </a:rPr>
              <a:t>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besar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juga</a:t>
            </a:r>
            <a:r>
              <a:rPr lang="en-US" dirty="0" smtClean="0">
                <a:latin typeface="Cambria" pitchFamily="18" charset="0"/>
              </a:rPr>
              <a:t>. </a:t>
            </a:r>
            <a:r>
              <a:rPr lang="en-US" dirty="0" err="1" smtClean="0">
                <a:latin typeface="Cambria" pitchFamily="18" charset="0"/>
              </a:rPr>
              <a:t>Selain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itu</a:t>
            </a:r>
            <a:r>
              <a:rPr lang="en-US" dirty="0" smtClean="0">
                <a:latin typeface="Cambria" pitchFamily="18" charset="0"/>
              </a:rPr>
              <a:t>, </a:t>
            </a:r>
            <a:r>
              <a:rPr lang="en-US" dirty="0" err="1" smtClean="0">
                <a:latin typeface="Cambria" pitchFamily="18" charset="0"/>
              </a:rPr>
              <a:t>bumi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mengandung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sebagian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kecil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massa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radioaktif</a:t>
            </a:r>
            <a:r>
              <a:rPr lang="en-US" dirty="0" smtClean="0">
                <a:latin typeface="Cambria" pitchFamily="18" charset="0"/>
              </a:rPr>
              <a:t>. Massa </a:t>
            </a:r>
            <a:r>
              <a:rPr lang="en-US" dirty="0" err="1" smtClean="0">
                <a:latin typeface="Cambria" pitchFamily="18" charset="0"/>
              </a:rPr>
              <a:t>radioaktif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perut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bumi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mengalami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peluruhan</a:t>
            </a:r>
            <a:r>
              <a:rPr lang="en-US" dirty="0" smtClean="0">
                <a:latin typeface="Cambria" pitchFamily="18" charset="0"/>
              </a:rPr>
              <a:t>. Massa </a:t>
            </a:r>
            <a:r>
              <a:rPr lang="en-US" dirty="0" err="1" smtClean="0">
                <a:latin typeface="Cambria" pitchFamily="18" charset="0"/>
              </a:rPr>
              <a:t>ini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berubah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menjadi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energi</a:t>
            </a:r>
            <a:r>
              <a:rPr lang="en-US" dirty="0" smtClean="0">
                <a:latin typeface="Cambria" pitchFamily="18" charset="0"/>
              </a:rPr>
              <a:t>. </a:t>
            </a:r>
            <a:r>
              <a:rPr lang="en-US" dirty="0" err="1" smtClean="0">
                <a:latin typeface="Cambria" pitchFamily="18" charset="0"/>
              </a:rPr>
              <a:t>Jadi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ada</a:t>
            </a:r>
            <a:r>
              <a:rPr lang="en-US" dirty="0" smtClean="0">
                <a:latin typeface="Cambria" pitchFamily="18" charset="0"/>
              </a:rPr>
              <a:t> yang </a:t>
            </a:r>
            <a:r>
              <a:rPr lang="en-US" dirty="0" err="1" smtClean="0">
                <a:latin typeface="Cambria" pitchFamily="18" charset="0"/>
              </a:rPr>
              <a:t>menambah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ada</a:t>
            </a:r>
            <a:r>
              <a:rPr lang="en-US" dirty="0" smtClean="0">
                <a:latin typeface="Cambria" pitchFamily="18" charset="0"/>
              </a:rPr>
              <a:t> yang </a:t>
            </a:r>
            <a:r>
              <a:rPr lang="en-US" dirty="0" err="1" smtClean="0">
                <a:latin typeface="Cambria" pitchFamily="18" charset="0"/>
              </a:rPr>
              <a:t>mengurang</a:t>
            </a:r>
            <a:r>
              <a:rPr lang="en-US" dirty="0" smtClean="0">
                <a:latin typeface="Cambria" pitchFamily="18" charset="0"/>
              </a:rPr>
              <a:t>.</a:t>
            </a:r>
            <a:endParaRPr lang="en-US" dirty="0">
              <a:latin typeface="Cambria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>
              <a:latin typeface="Cambria" pitchFamily="18" charset="0"/>
            </a:endParaRPr>
          </a:p>
          <a:p>
            <a:pPr algn="ctr">
              <a:buNone/>
            </a:pPr>
            <a:endParaRPr lang="en-US" dirty="0" smtClean="0">
              <a:latin typeface="Cambria" pitchFamily="18" charset="0"/>
            </a:endParaRPr>
          </a:p>
          <a:p>
            <a:pPr algn="ctr">
              <a:buNone/>
            </a:pPr>
            <a:r>
              <a:rPr lang="en-US" sz="9600" dirty="0" err="1" smtClean="0">
                <a:latin typeface="Cambria" pitchFamily="18" charset="0"/>
              </a:rPr>
              <a:t>Sekian</a:t>
            </a:r>
            <a:endParaRPr lang="en-US" sz="9600" dirty="0">
              <a:latin typeface="Cambria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GRAVITASI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4000"/>
            <a:ext cx="7315200" cy="5105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3000" b="1" i="1" dirty="0" smtClean="0"/>
          </a:p>
          <a:p>
            <a:pPr>
              <a:buNone/>
            </a:pPr>
            <a:endParaRPr lang="en-US" sz="3000" b="1" i="1" dirty="0">
              <a:latin typeface="Cambria" pitchFamily="18" charset="0"/>
            </a:endParaRPr>
          </a:p>
          <a:p>
            <a:pPr>
              <a:buNone/>
            </a:pPr>
            <a:r>
              <a:rPr lang="en-US" sz="3000" b="1" i="1" dirty="0" smtClean="0">
                <a:latin typeface="Cambria" pitchFamily="18" charset="0"/>
              </a:rPr>
              <a:t>“Gaya </a:t>
            </a:r>
            <a:r>
              <a:rPr lang="en-US" sz="3000" b="1" i="1" dirty="0" err="1">
                <a:latin typeface="Cambria" pitchFamily="18" charset="0"/>
              </a:rPr>
              <a:t>antara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dua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partikel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bermassa</a:t>
            </a:r>
            <a:r>
              <a:rPr lang="en-US" sz="3000" b="1" i="1" dirty="0">
                <a:latin typeface="Cambria" pitchFamily="18" charset="0"/>
              </a:rPr>
              <a:t> m</a:t>
            </a:r>
            <a:r>
              <a:rPr lang="en-US" sz="3000" b="1" i="1" baseline="-25000" dirty="0">
                <a:latin typeface="Cambria" pitchFamily="18" charset="0"/>
              </a:rPr>
              <a:t>1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dan</a:t>
            </a:r>
            <a:r>
              <a:rPr lang="en-US" sz="3000" b="1" i="1" dirty="0">
                <a:latin typeface="Cambria" pitchFamily="18" charset="0"/>
              </a:rPr>
              <a:t> m</a:t>
            </a:r>
            <a:r>
              <a:rPr lang="en-US" sz="3000" b="1" i="1" baseline="-25000" dirty="0">
                <a:latin typeface="Cambria" pitchFamily="18" charset="0"/>
              </a:rPr>
              <a:t>2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smtClean="0">
                <a:latin typeface="Cambria" pitchFamily="18" charset="0"/>
              </a:rPr>
              <a:t> yang </a:t>
            </a:r>
            <a:r>
              <a:rPr lang="en-US" sz="3000" b="1" i="1" dirty="0" err="1">
                <a:latin typeface="Cambria" pitchFamily="18" charset="0"/>
              </a:rPr>
              <a:t>terpisah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oleh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jarak</a:t>
            </a:r>
            <a:r>
              <a:rPr lang="en-US" sz="3000" b="1" i="1" dirty="0">
                <a:latin typeface="Cambria" pitchFamily="18" charset="0"/>
              </a:rPr>
              <a:t> r </a:t>
            </a:r>
            <a:r>
              <a:rPr lang="en-US" sz="3000" b="1" i="1" dirty="0" err="1">
                <a:latin typeface="Cambria" pitchFamily="18" charset="0"/>
              </a:rPr>
              <a:t>adalah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gaya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tarik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menarik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sepanjang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garis</a:t>
            </a:r>
            <a:r>
              <a:rPr lang="en-US" sz="3000" b="1" i="1" dirty="0">
                <a:latin typeface="Cambria" pitchFamily="18" charset="0"/>
              </a:rPr>
              <a:t>  yang </a:t>
            </a:r>
            <a:r>
              <a:rPr lang="en-US" sz="3000" b="1" i="1" dirty="0" err="1">
                <a:latin typeface="Cambria" pitchFamily="18" charset="0"/>
              </a:rPr>
              <a:t>menghubungkan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kedua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partikel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 smtClean="0">
                <a:latin typeface="Cambria" pitchFamily="18" charset="0"/>
              </a:rPr>
              <a:t>tersebut</a:t>
            </a:r>
            <a:r>
              <a:rPr lang="en-US" sz="3000" b="1" i="1" dirty="0" smtClean="0">
                <a:latin typeface="Cambria" pitchFamily="18" charset="0"/>
              </a:rPr>
              <a:t>.”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mekanisme-gaya-gravitasi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233344"/>
            <a:ext cx="6172200" cy="3022062"/>
          </a:xfrm>
          <a:solidFill>
            <a:schemeClr val="bg1"/>
          </a:solidFill>
          <a:ln>
            <a:noFill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733800"/>
            <a:ext cx="629724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28600"/>
            <a:ext cx="7162800" cy="6400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i="1" dirty="0" smtClean="0">
                <a:latin typeface="Cambria" pitchFamily="18" charset="0"/>
              </a:rPr>
              <a:t>“ </a:t>
            </a:r>
            <a:r>
              <a:rPr lang="en-US" b="1" i="1" dirty="0" err="1" smtClean="0">
                <a:latin typeface="Cambria" pitchFamily="18" charset="0"/>
              </a:rPr>
              <a:t>semua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benda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di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alam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akan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menarik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benda</a:t>
            </a:r>
            <a:r>
              <a:rPr lang="en-US" b="1" i="1" dirty="0" smtClean="0">
                <a:latin typeface="Cambria" pitchFamily="18" charset="0"/>
              </a:rPr>
              <a:t> lain </a:t>
            </a:r>
            <a:r>
              <a:rPr lang="en-US" b="1" i="1" dirty="0" err="1" smtClean="0">
                <a:latin typeface="Cambria" pitchFamily="18" charset="0"/>
              </a:rPr>
              <a:t>dengan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gaya</a:t>
            </a:r>
            <a:r>
              <a:rPr lang="en-US" b="1" i="1" dirty="0" smtClean="0">
                <a:latin typeface="Cambria" pitchFamily="18" charset="0"/>
              </a:rPr>
              <a:t> yang </a:t>
            </a:r>
            <a:r>
              <a:rPr lang="en-US" b="1" i="1" dirty="0" err="1" smtClean="0">
                <a:latin typeface="Cambria" pitchFamily="18" charset="0"/>
              </a:rPr>
              <a:t>besarnya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sebanding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dengan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hasil</a:t>
            </a:r>
            <a:r>
              <a:rPr lang="en-US" b="1" i="1" dirty="0" smtClean="0">
                <a:latin typeface="Cambria" pitchFamily="18" charset="0"/>
              </a:rPr>
              <a:t> kali </a:t>
            </a:r>
            <a:r>
              <a:rPr lang="en-US" b="1" i="1" dirty="0" err="1" smtClean="0">
                <a:latin typeface="Cambria" pitchFamily="18" charset="0"/>
              </a:rPr>
              <a:t>massa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partikel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tersebut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dan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sebanding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terbalik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dengan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kuadrat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jaraknya</a:t>
            </a:r>
            <a:r>
              <a:rPr lang="en-US" b="1" i="1" dirty="0" smtClean="0">
                <a:latin typeface="Cambria" pitchFamily="18" charset="0"/>
              </a:rPr>
              <a:t>” -Sir </a:t>
            </a:r>
            <a:r>
              <a:rPr lang="en-US" b="1" i="1" dirty="0" err="1" smtClean="0">
                <a:latin typeface="Cambria" pitchFamily="18" charset="0"/>
              </a:rPr>
              <a:t>Isac</a:t>
            </a:r>
            <a:r>
              <a:rPr lang="en-US" b="1" i="1" dirty="0" smtClean="0">
                <a:latin typeface="Cambria" pitchFamily="18" charset="0"/>
              </a:rPr>
              <a:t> Newton-</a:t>
            </a:r>
          </a:p>
          <a:p>
            <a:pPr>
              <a:buFont typeface="Wingdings" pitchFamily="2" charset="2"/>
              <a:buChar char="Ø"/>
            </a:pPr>
            <a:endParaRPr lang="en-US" sz="28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800" i="1" dirty="0" smtClean="0">
                <a:latin typeface="Cambria" pitchFamily="18" charset="0"/>
              </a:rPr>
              <a:t>Dan </a:t>
            </a:r>
            <a:r>
              <a:rPr lang="en-US" sz="2800" i="1" dirty="0" err="1" smtClean="0">
                <a:latin typeface="Cambria" pitchFamily="18" charset="0"/>
              </a:rPr>
              <a:t>besarnya</a:t>
            </a:r>
            <a:r>
              <a:rPr lang="en-US" sz="2800" i="1" dirty="0" smtClean="0">
                <a:latin typeface="Cambria" pitchFamily="18" charset="0"/>
              </a:rPr>
              <a:t> </a:t>
            </a:r>
            <a:r>
              <a:rPr lang="en-US" sz="2800" i="1" dirty="0" err="1" smtClean="0">
                <a:latin typeface="Cambria" pitchFamily="18" charset="0"/>
              </a:rPr>
              <a:t>dapat</a:t>
            </a:r>
            <a:r>
              <a:rPr lang="en-US" sz="2800" i="1" dirty="0" smtClean="0">
                <a:latin typeface="Cambria" pitchFamily="18" charset="0"/>
              </a:rPr>
              <a:t> </a:t>
            </a:r>
            <a:r>
              <a:rPr lang="en-US" sz="2800" i="1" dirty="0" err="1" smtClean="0">
                <a:latin typeface="Cambria" pitchFamily="18" charset="0"/>
              </a:rPr>
              <a:t>dinyatakan</a:t>
            </a:r>
            <a:r>
              <a:rPr lang="en-US" sz="2800" i="1" dirty="0" smtClean="0">
                <a:latin typeface="Cambria" pitchFamily="18" charset="0"/>
              </a:rPr>
              <a:t> </a:t>
            </a:r>
            <a:r>
              <a:rPr lang="en-US" sz="2800" i="1" dirty="0" err="1" smtClean="0">
                <a:latin typeface="Cambria" pitchFamily="18" charset="0"/>
              </a:rPr>
              <a:t>dengan</a:t>
            </a: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err="1" smtClean="0">
                <a:latin typeface="Cambria" pitchFamily="18" charset="0"/>
              </a:rPr>
              <a:t>persamaan</a:t>
            </a:r>
            <a:r>
              <a:rPr lang="en-US" sz="2800" i="1" dirty="0" smtClean="0">
                <a:latin typeface="Cambria" pitchFamily="18" charset="0"/>
              </a:rPr>
              <a:t> </a:t>
            </a:r>
          </a:p>
          <a:p>
            <a:pPr algn="ctr">
              <a:buNone/>
            </a:pPr>
            <a:r>
              <a:rPr lang="en-US" i="1" dirty="0" smtClean="0">
                <a:solidFill>
                  <a:schemeClr val="tx1"/>
                </a:solidFill>
                <a:latin typeface="Cambria" pitchFamily="18" charset="0"/>
              </a:rPr>
              <a:t>F = G</a:t>
            </a:r>
          </a:p>
          <a:p>
            <a:pPr hangingPunct="0"/>
            <a:endParaRPr lang="en-US" sz="2400" i="1" dirty="0" smtClean="0">
              <a:latin typeface="Cambria" pitchFamily="18" charset="0"/>
            </a:endParaRPr>
          </a:p>
          <a:p>
            <a:pPr hangingPunct="0"/>
            <a:r>
              <a:rPr lang="en-US" sz="2400" i="1" dirty="0" smtClean="0">
                <a:latin typeface="Cambria" pitchFamily="18" charset="0"/>
              </a:rPr>
              <a:t>F = Gaya </a:t>
            </a:r>
            <a:r>
              <a:rPr lang="en-US" sz="2400" i="1" dirty="0" err="1" smtClean="0">
                <a:latin typeface="Cambria" pitchFamily="18" charset="0"/>
              </a:rPr>
              <a:t>grafitasi</a:t>
            </a:r>
            <a:r>
              <a:rPr lang="en-US" sz="2400" i="1" dirty="0" smtClean="0">
                <a:latin typeface="Cambria" pitchFamily="18" charset="0"/>
              </a:rPr>
              <a:t>, </a:t>
            </a:r>
            <a:r>
              <a:rPr lang="en-US" sz="2400" i="1" dirty="0" err="1" smtClean="0">
                <a:latin typeface="Cambria" pitchFamily="18" charset="0"/>
              </a:rPr>
              <a:t>satuan</a:t>
            </a:r>
            <a:r>
              <a:rPr lang="en-US" sz="2400" i="1" dirty="0" smtClean="0">
                <a:latin typeface="Cambria" pitchFamily="18" charset="0"/>
              </a:rPr>
              <a:t> : NEWTON</a:t>
            </a:r>
          </a:p>
          <a:p>
            <a:pPr hangingPunct="0"/>
            <a:r>
              <a:rPr lang="en-US" sz="2400" i="1" dirty="0" smtClean="0">
                <a:latin typeface="Cambria" pitchFamily="18" charset="0"/>
              </a:rPr>
              <a:t>G = </a:t>
            </a:r>
            <a:r>
              <a:rPr lang="en-US" sz="2400" i="1" dirty="0" err="1" smtClean="0">
                <a:latin typeface="Cambria" pitchFamily="18" charset="0"/>
              </a:rPr>
              <a:t>Konstanta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grafitasi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dirty="0" smtClean="0">
                <a:latin typeface="Cambria" pitchFamily="18" charset="0"/>
              </a:rPr>
              <a:t>G = 6,67 x 10</a:t>
            </a:r>
            <a:r>
              <a:rPr lang="en-US" sz="2400" baseline="30000" dirty="0" smtClean="0">
                <a:latin typeface="Cambria" pitchFamily="18" charset="0"/>
              </a:rPr>
              <a:t>-11</a:t>
            </a:r>
            <a:r>
              <a:rPr lang="en-US" sz="2400" dirty="0" smtClean="0">
                <a:latin typeface="Cambria" pitchFamily="18" charset="0"/>
              </a:rPr>
              <a:t> </a:t>
            </a:r>
            <a:endParaRPr lang="en-US" sz="2400" i="1" dirty="0" smtClean="0">
              <a:latin typeface="Cambria" pitchFamily="18" charset="0"/>
            </a:endParaRPr>
          </a:p>
          <a:p>
            <a:pPr hangingPunct="0"/>
            <a:r>
              <a:rPr lang="en-US" sz="2400" i="1" dirty="0" smtClean="0">
                <a:latin typeface="Cambria" pitchFamily="18" charset="0"/>
              </a:rPr>
              <a:t>m = </a:t>
            </a:r>
            <a:r>
              <a:rPr lang="en-US" sz="2400" i="1" dirty="0" err="1" smtClean="0">
                <a:latin typeface="Cambria" pitchFamily="18" charset="0"/>
              </a:rPr>
              <a:t>massa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benda</a:t>
            </a:r>
            <a:r>
              <a:rPr lang="en-US" sz="2400" i="1" dirty="0" smtClean="0">
                <a:latin typeface="Cambria" pitchFamily="18" charset="0"/>
              </a:rPr>
              <a:t>, </a:t>
            </a:r>
            <a:r>
              <a:rPr lang="en-US" sz="2400" i="1" dirty="0" err="1" smtClean="0">
                <a:latin typeface="Cambria" pitchFamily="18" charset="0"/>
              </a:rPr>
              <a:t>satuan</a:t>
            </a:r>
            <a:r>
              <a:rPr lang="en-US" sz="2400" i="1" dirty="0" smtClean="0">
                <a:latin typeface="Cambria" pitchFamily="18" charset="0"/>
              </a:rPr>
              <a:t> : KILOGRAM</a:t>
            </a:r>
          </a:p>
          <a:p>
            <a:pPr hangingPunct="0"/>
            <a:r>
              <a:rPr lang="en-US" sz="2400" i="1" dirty="0" smtClean="0">
                <a:latin typeface="Cambria" pitchFamily="18" charset="0"/>
              </a:rPr>
              <a:t>r = </a:t>
            </a:r>
            <a:r>
              <a:rPr lang="en-US" sz="2400" i="1" dirty="0" err="1" smtClean="0">
                <a:latin typeface="Cambria" pitchFamily="18" charset="0"/>
              </a:rPr>
              <a:t>jarak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antara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kedua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partikel</a:t>
            </a:r>
            <a:r>
              <a:rPr lang="en-US" sz="2400" i="1" dirty="0" smtClean="0">
                <a:latin typeface="Cambria" pitchFamily="18" charset="0"/>
              </a:rPr>
              <a:t>, </a:t>
            </a:r>
            <a:r>
              <a:rPr lang="en-US" sz="2400" i="1" dirty="0" err="1" smtClean="0">
                <a:latin typeface="Cambria" pitchFamily="18" charset="0"/>
              </a:rPr>
              <a:t>satuan</a:t>
            </a:r>
            <a:r>
              <a:rPr lang="en-US" sz="2400" i="1" dirty="0" smtClean="0">
                <a:latin typeface="Cambria" pitchFamily="18" charset="0"/>
              </a:rPr>
              <a:t> : METER </a:t>
            </a:r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endParaRPr lang="en-US" i="1" dirty="0" smtClean="0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562600" y="3733800"/>
          <a:ext cx="1066800" cy="98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3" imgW="431640" imgH="431640" progId="Equation.3">
                  <p:embed/>
                </p:oleObj>
              </mc:Choice>
              <mc:Fallback>
                <p:oleObj name="Equation" r:id="rId3" imgW="4316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733800"/>
                        <a:ext cx="1066800" cy="98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6553200" y="5029200"/>
          <a:ext cx="628469" cy="646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5" imgW="431640" imgH="444240" progId="Equation.3">
                  <p:embed/>
                </p:oleObj>
              </mc:Choice>
              <mc:Fallback>
                <p:oleObj name="Equation" r:id="rId5" imgW="431640" imgH="4442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029200"/>
                        <a:ext cx="628469" cy="6469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800600"/>
          </a:xfrm>
        </p:spPr>
        <p:txBody>
          <a:bodyPr/>
          <a:lstStyle/>
          <a:p>
            <a:r>
              <a:rPr lang="en-US" sz="2800" dirty="0" err="1">
                <a:latin typeface="Cambria" pitchFamily="18" charset="0"/>
              </a:rPr>
              <a:t>Untuk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gaya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grafitasi</a:t>
            </a:r>
            <a:r>
              <a:rPr lang="en-US" sz="2800" dirty="0">
                <a:latin typeface="Cambria" pitchFamily="18" charset="0"/>
              </a:rPr>
              <a:t> yang </a:t>
            </a:r>
            <a:r>
              <a:rPr lang="en-US" sz="2800" dirty="0" err="1">
                <a:latin typeface="Cambria" pitchFamily="18" charset="0"/>
              </a:rPr>
              <a:t>disebabkan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oleh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beberapa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massa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tertentu</a:t>
            </a:r>
            <a:r>
              <a:rPr lang="en-US" sz="2800" dirty="0">
                <a:latin typeface="Cambria" pitchFamily="18" charset="0"/>
              </a:rPr>
              <a:t>, </a:t>
            </a:r>
            <a:r>
              <a:rPr lang="en-US" sz="2800" dirty="0" err="1">
                <a:latin typeface="Cambria" pitchFamily="18" charset="0"/>
              </a:rPr>
              <a:t>maka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resultan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gayanya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ditentukan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secara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geometris</a:t>
            </a:r>
            <a:r>
              <a:rPr lang="en-US" sz="2800" dirty="0">
                <a:latin typeface="Cambria" pitchFamily="18" charset="0"/>
              </a:rPr>
              <a:t>. </a:t>
            </a:r>
            <a:r>
              <a:rPr lang="en-US" sz="2800" dirty="0" err="1">
                <a:latin typeface="Cambria" pitchFamily="18" charset="0"/>
              </a:rPr>
              <a:t>Misalnya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dua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buah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gaya</a:t>
            </a:r>
            <a:r>
              <a:rPr lang="en-US" sz="2800" dirty="0">
                <a:latin typeface="Cambria" pitchFamily="18" charset="0"/>
              </a:rPr>
              <a:t> F</a:t>
            </a:r>
            <a:r>
              <a:rPr lang="en-US" sz="2800" baseline="-25000" dirty="0">
                <a:latin typeface="Cambria" pitchFamily="18" charset="0"/>
              </a:rPr>
              <a:t>1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dan</a:t>
            </a:r>
            <a:r>
              <a:rPr lang="en-US" sz="2800" dirty="0">
                <a:latin typeface="Cambria" pitchFamily="18" charset="0"/>
              </a:rPr>
              <a:t> F</a:t>
            </a:r>
            <a:r>
              <a:rPr lang="en-US" sz="2800" baseline="-25000" dirty="0">
                <a:latin typeface="Cambria" pitchFamily="18" charset="0"/>
              </a:rPr>
              <a:t>2</a:t>
            </a:r>
            <a:r>
              <a:rPr lang="en-US" sz="2800" dirty="0">
                <a:latin typeface="Cambria" pitchFamily="18" charset="0"/>
              </a:rPr>
              <a:t> yang </a:t>
            </a:r>
            <a:r>
              <a:rPr lang="en-US" sz="2800" dirty="0" err="1">
                <a:latin typeface="Cambria" pitchFamily="18" charset="0"/>
              </a:rPr>
              <a:t>membentuk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sudut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  <a:sym typeface="Symbol"/>
              </a:rPr>
              <a:t> </a:t>
            </a:r>
            <a:r>
              <a:rPr lang="en-US" sz="2800" dirty="0" err="1" smtClean="0">
                <a:latin typeface="Cambria" pitchFamily="18" charset="0"/>
              </a:rPr>
              <a:t>resultan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gayanya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dapat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ditentukan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berdasarkan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persamaan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: </a:t>
            </a:r>
            <a:endParaRPr lang="en-US" sz="2800" dirty="0">
              <a:latin typeface="Cambria" pitchFamily="18" charset="0"/>
            </a:endParaRPr>
          </a:p>
          <a:p>
            <a:endParaRPr lang="en-US" dirty="0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590800" y="4724400"/>
          <a:ext cx="51387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3" imgW="1790640" imgH="291960" progId="Equation.3">
                  <p:embed/>
                </p:oleObj>
              </mc:Choice>
              <mc:Fallback>
                <p:oleObj name="Equation" r:id="rId3" imgW="1790640" imgH="2919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724400"/>
                        <a:ext cx="513873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mbria" pitchFamily="18" charset="0"/>
              </a:rPr>
              <a:t>Contoh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soal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0" indent="-261938">
              <a:buFont typeface="+mj-lt"/>
              <a:buAutoNum type="arabicPeriod"/>
            </a:pPr>
            <a:r>
              <a:rPr lang="en-US" dirty="0" err="1" smtClean="0">
                <a:latin typeface="Cambria" pitchFamily="18" charset="0"/>
              </a:rPr>
              <a:t>Dua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buah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benda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masing-masing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massanya</a:t>
            </a:r>
            <a:r>
              <a:rPr lang="en-US" dirty="0" smtClean="0">
                <a:latin typeface="Cambria" pitchFamily="18" charset="0"/>
              </a:rPr>
              <a:t> 10 kg </a:t>
            </a:r>
            <a:r>
              <a:rPr lang="en-US" dirty="0" err="1" smtClean="0">
                <a:latin typeface="Cambria" pitchFamily="18" charset="0"/>
              </a:rPr>
              <a:t>dan</a:t>
            </a:r>
            <a:r>
              <a:rPr lang="en-US" dirty="0" smtClean="0">
                <a:latin typeface="Cambria" pitchFamily="18" charset="0"/>
              </a:rPr>
              <a:t> 20 kg </a:t>
            </a:r>
            <a:r>
              <a:rPr lang="en-US" dirty="0" err="1" smtClean="0">
                <a:latin typeface="Cambria" pitchFamily="18" charset="0"/>
              </a:rPr>
              <a:t>terpisahkan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pada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jarak</a:t>
            </a:r>
            <a:r>
              <a:rPr lang="en-US" dirty="0" smtClean="0">
                <a:latin typeface="Cambria" pitchFamily="18" charset="0"/>
              </a:rPr>
              <a:t> 2 meter </a:t>
            </a:r>
            <a:r>
              <a:rPr lang="en-US" dirty="0" err="1" smtClean="0">
                <a:latin typeface="Cambria" pitchFamily="18" charset="0"/>
              </a:rPr>
              <a:t>satu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dengan</a:t>
            </a:r>
            <a:r>
              <a:rPr lang="en-US" dirty="0" smtClean="0">
                <a:latin typeface="Cambria" pitchFamily="18" charset="0"/>
              </a:rPr>
              <a:t> yang lain. </a:t>
            </a:r>
            <a:r>
              <a:rPr lang="en-US" dirty="0" err="1" smtClean="0">
                <a:latin typeface="Cambria" pitchFamily="18" charset="0"/>
              </a:rPr>
              <a:t>Tentukan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gaya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grafitasi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antara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kedua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benda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itu</a:t>
            </a:r>
            <a:r>
              <a:rPr lang="en-US" dirty="0" smtClean="0">
                <a:latin typeface="Cambria" pitchFamily="18" charset="0"/>
              </a:rPr>
              <a:t>.</a:t>
            </a:r>
          </a:p>
          <a:p>
            <a:pPr marL="342900" lvl="0" indent="-261938" hangingPunct="0">
              <a:buFont typeface="+mj-lt"/>
              <a:buAutoNum type="arabicPeriod"/>
            </a:pPr>
            <a:r>
              <a:rPr lang="en-US" dirty="0" smtClean="0">
                <a:latin typeface="Cambria" pitchFamily="18" charset="0"/>
              </a:rPr>
              <a:t>Gaya </a:t>
            </a:r>
            <a:r>
              <a:rPr lang="en-US" dirty="0" err="1" smtClean="0">
                <a:latin typeface="Cambria" pitchFamily="18" charset="0"/>
              </a:rPr>
              <a:t>tarik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grafitasi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antara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dua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buah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benda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bermassa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adalah</a:t>
            </a:r>
            <a:r>
              <a:rPr lang="en-US" dirty="0" smtClean="0">
                <a:latin typeface="Cambria" pitchFamily="18" charset="0"/>
              </a:rPr>
              <a:t> 2,001 x 10</a:t>
            </a:r>
            <a:r>
              <a:rPr lang="en-US" baseline="30000" dirty="0" smtClean="0">
                <a:latin typeface="Cambria" pitchFamily="18" charset="0"/>
              </a:rPr>
              <a:t>-10</a:t>
            </a:r>
            <a:r>
              <a:rPr lang="en-US" dirty="0" smtClean="0">
                <a:latin typeface="Cambria" pitchFamily="18" charset="0"/>
              </a:rPr>
              <a:t> N. </a:t>
            </a:r>
            <a:r>
              <a:rPr lang="en-US" dirty="0" err="1" smtClean="0">
                <a:latin typeface="Cambria" pitchFamily="18" charset="0"/>
              </a:rPr>
              <a:t>Bila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massa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benda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adalah</a:t>
            </a:r>
            <a:r>
              <a:rPr lang="en-US" dirty="0" smtClean="0">
                <a:latin typeface="Cambria" pitchFamily="18" charset="0"/>
              </a:rPr>
              <a:t> 3 kg </a:t>
            </a:r>
            <a:r>
              <a:rPr lang="en-US" dirty="0" err="1" smtClean="0">
                <a:latin typeface="Cambria" pitchFamily="18" charset="0"/>
              </a:rPr>
              <a:t>dan</a:t>
            </a:r>
            <a:r>
              <a:rPr lang="en-US" dirty="0" smtClean="0">
                <a:latin typeface="Cambria" pitchFamily="18" charset="0"/>
              </a:rPr>
              <a:t> 9kg. </a:t>
            </a:r>
            <a:r>
              <a:rPr lang="en-US" dirty="0" err="1" smtClean="0">
                <a:latin typeface="Cambria" pitchFamily="18" charset="0"/>
              </a:rPr>
              <a:t>Tentukanlah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jarak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antara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kedua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benda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itu</a:t>
            </a:r>
            <a:r>
              <a:rPr lang="en-US" dirty="0" smtClean="0">
                <a:latin typeface="Cambria" pitchFamily="18" charset="0"/>
              </a:rPr>
              <a:t>.</a:t>
            </a:r>
          </a:p>
          <a:p>
            <a:pPr marL="457200" lvl="0" indent="-376238">
              <a:buFont typeface="+mj-lt"/>
              <a:buAutoNum type="arabicPeriod"/>
            </a:pPr>
            <a:endParaRPr lang="en-US" dirty="0" smtClean="0"/>
          </a:p>
          <a:p>
            <a:pPr marL="596646" indent="-51435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mbria" pitchFamily="18" charset="0"/>
              </a:rPr>
              <a:t>Kuat</a:t>
            </a:r>
            <a:r>
              <a:rPr lang="en-US" dirty="0" smtClean="0">
                <a:latin typeface="Cambria" pitchFamily="18" charset="0"/>
              </a:rPr>
              <a:t> Medan </a:t>
            </a:r>
            <a:r>
              <a:rPr lang="en-US" dirty="0" err="1" smtClean="0">
                <a:latin typeface="Cambria" pitchFamily="18" charset="0"/>
              </a:rPr>
              <a:t>Gravitasi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 smtClean="0"/>
              <a:t>“</a:t>
            </a:r>
            <a:r>
              <a:rPr lang="en-US" i="1" dirty="0" err="1" smtClean="0">
                <a:latin typeface="Cambria" pitchFamily="18" charset="0"/>
              </a:rPr>
              <a:t>Perbandingan</a:t>
            </a:r>
            <a:r>
              <a:rPr lang="en-US" i="1" dirty="0" smtClean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antara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gaya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grafitasi</a:t>
            </a:r>
            <a:r>
              <a:rPr lang="en-US" i="1" dirty="0">
                <a:latin typeface="Cambria" pitchFamily="18" charset="0"/>
              </a:rPr>
              <a:t> yang </a:t>
            </a:r>
            <a:r>
              <a:rPr lang="en-US" i="1" dirty="0" err="1">
                <a:latin typeface="Cambria" pitchFamily="18" charset="0"/>
              </a:rPr>
              <a:t>dikerjakan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oleh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medan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dengan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massa</a:t>
            </a:r>
            <a:r>
              <a:rPr lang="en-US" i="1" dirty="0">
                <a:latin typeface="Cambria" pitchFamily="18" charset="0"/>
              </a:rPr>
              <a:t> yang </a:t>
            </a:r>
            <a:r>
              <a:rPr lang="en-US" i="1" dirty="0" err="1">
                <a:latin typeface="Cambria" pitchFamily="18" charset="0"/>
              </a:rPr>
              <a:t>dipengaruhi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oleh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gaya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grafitasi</a:t>
            </a:r>
            <a:r>
              <a:rPr lang="en-US" i="1" dirty="0">
                <a:latin typeface="Cambria" pitchFamily="18" charset="0"/>
              </a:rPr>
              <a:t> </a:t>
            </a:r>
            <a:r>
              <a:rPr lang="en-US" i="1" dirty="0" err="1">
                <a:latin typeface="Cambria" pitchFamily="18" charset="0"/>
              </a:rPr>
              <a:t>tersebut</a:t>
            </a:r>
            <a:r>
              <a:rPr lang="en-US" i="1" dirty="0" smtClean="0">
                <a:latin typeface="Cambria" pitchFamily="18" charset="0"/>
              </a:rPr>
              <a:t>.”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>
                <a:latin typeface="Cambria" pitchFamily="18" charset="0"/>
              </a:rPr>
              <a:t>Persamaannya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adalah</a:t>
            </a:r>
            <a:r>
              <a:rPr lang="en-US" dirty="0" smtClean="0">
                <a:latin typeface="Cambria" pitchFamily="18" charset="0"/>
              </a:rPr>
              <a:t> :</a:t>
            </a:r>
          </a:p>
          <a:p>
            <a:pPr algn="ctr">
              <a:buNone/>
            </a:pPr>
            <a:r>
              <a:rPr lang="en-US" sz="6000" i="1" dirty="0" smtClean="0">
                <a:solidFill>
                  <a:schemeClr val="tx1"/>
                </a:solidFill>
                <a:latin typeface="Cambria" pitchFamily="18" charset="0"/>
              </a:rPr>
              <a:t>g </a:t>
            </a:r>
            <a:r>
              <a:rPr lang="en-US" sz="6000" i="1" dirty="0">
                <a:solidFill>
                  <a:schemeClr val="tx1"/>
                </a:solidFill>
                <a:latin typeface="Cambria" pitchFamily="18" charset="0"/>
              </a:rPr>
              <a:t>= 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5867400" y="3733800"/>
          <a:ext cx="914400" cy="157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3" imgW="190440" imgH="393480" progId="Equation.3">
                  <p:embed/>
                </p:oleObj>
              </mc:Choice>
              <mc:Fallback>
                <p:oleObj name="Equation" r:id="rId3" imgW="19044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733800"/>
                        <a:ext cx="914400" cy="1574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457200"/>
            <a:ext cx="71628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Cambria" pitchFamily="18" charset="0"/>
              </a:rPr>
              <a:t>Kuat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medan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grafitasi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dapat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ditimbulkan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oleh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suatu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benda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bermassa</a:t>
            </a:r>
            <a:r>
              <a:rPr lang="en-US" dirty="0">
                <a:latin typeface="Cambria" pitchFamily="18" charset="0"/>
              </a:rPr>
              <a:t>. </a:t>
            </a:r>
            <a:r>
              <a:rPr lang="en-US" dirty="0" err="1">
                <a:latin typeface="Cambria" pitchFamily="18" charset="0"/>
              </a:rPr>
              <a:t>Misalkan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dua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buah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benda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bermassa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masing-masing</a:t>
            </a:r>
            <a:r>
              <a:rPr lang="en-US" dirty="0">
                <a:latin typeface="Cambria" pitchFamily="18" charset="0"/>
              </a:rPr>
              <a:t> m </a:t>
            </a:r>
            <a:r>
              <a:rPr lang="en-US" dirty="0" err="1">
                <a:latin typeface="Cambria" pitchFamily="18" charset="0"/>
              </a:rPr>
              <a:t>dan</a:t>
            </a:r>
            <a:r>
              <a:rPr lang="en-US" dirty="0">
                <a:latin typeface="Cambria" pitchFamily="18" charset="0"/>
              </a:rPr>
              <a:t> m’ </a:t>
            </a:r>
            <a:r>
              <a:rPr lang="en-US" dirty="0" err="1">
                <a:latin typeface="Cambria" pitchFamily="18" charset="0"/>
              </a:rPr>
              <a:t>terpisah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pada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jarak</a:t>
            </a:r>
            <a:r>
              <a:rPr lang="en-US" dirty="0">
                <a:latin typeface="Cambria" pitchFamily="18" charset="0"/>
              </a:rPr>
              <a:t> r. </a:t>
            </a:r>
            <a:r>
              <a:rPr lang="en-US" dirty="0" err="1">
                <a:latin typeface="Cambria" pitchFamily="18" charset="0"/>
              </a:rPr>
              <a:t>Maka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gaya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grafitasi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oleh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kedua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benda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</a:rPr>
              <a:t>itu</a:t>
            </a:r>
            <a:r>
              <a:rPr lang="en-US" dirty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adalah</a:t>
            </a:r>
            <a:endParaRPr lang="en-US" dirty="0" smtClean="0">
              <a:latin typeface="Cambria" pitchFamily="18" charset="0"/>
            </a:endParaRPr>
          </a:p>
          <a:p>
            <a:endParaRPr lang="en-US" dirty="0" smtClean="0">
              <a:latin typeface="Cambria" pitchFamily="18" charset="0"/>
            </a:endParaRPr>
          </a:p>
          <a:p>
            <a:endParaRPr lang="en-US" dirty="0" smtClean="0">
              <a:latin typeface="Cambria" pitchFamily="18" charset="0"/>
            </a:endParaRPr>
          </a:p>
          <a:p>
            <a:endParaRPr lang="en-US" dirty="0" smtClean="0">
              <a:latin typeface="Cambria" pitchFamily="18" charset="0"/>
            </a:endParaRPr>
          </a:p>
          <a:p>
            <a:endParaRPr lang="en-US" dirty="0" smtClean="0">
              <a:latin typeface="Cambria" pitchFamily="18" charset="0"/>
            </a:endParaRPr>
          </a:p>
          <a:p>
            <a:r>
              <a:rPr lang="en-US" dirty="0" err="1" smtClean="0">
                <a:latin typeface="Cambria" pitchFamily="18" charset="0"/>
              </a:rPr>
              <a:t>Kuat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medan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gravitasi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selalu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diukur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dari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pusat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massa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benda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ke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suatu</a:t>
            </a:r>
            <a:r>
              <a:rPr lang="en-US" dirty="0" smtClean="0">
                <a:latin typeface="Cambria" pitchFamily="18" charset="0"/>
              </a:rPr>
              <a:t> </a:t>
            </a:r>
            <a:r>
              <a:rPr lang="en-US" dirty="0" err="1" smtClean="0">
                <a:latin typeface="Cambria" pitchFamily="18" charset="0"/>
              </a:rPr>
              <a:t>titik</a:t>
            </a:r>
            <a:r>
              <a:rPr lang="en-US" dirty="0" smtClean="0">
                <a:latin typeface="Cambria" pitchFamily="18" charset="0"/>
              </a:rPr>
              <a:t> yang </a:t>
            </a:r>
            <a:r>
              <a:rPr lang="en-US" dirty="0" err="1" smtClean="0">
                <a:latin typeface="Cambria" pitchFamily="18" charset="0"/>
              </a:rPr>
              <a:t>ditinjau</a:t>
            </a:r>
            <a:r>
              <a:rPr lang="en-US" dirty="0" smtClean="0">
                <a:latin typeface="Cambria" pitchFamily="18" charset="0"/>
              </a:rPr>
              <a:t>.</a:t>
            </a:r>
          </a:p>
          <a:p>
            <a:pPr algn="ctr">
              <a:buNone/>
            </a:pPr>
            <a:endParaRPr lang="en-US" dirty="0">
              <a:latin typeface="Cambria" pitchFamily="18" charset="0"/>
            </a:endParaRPr>
          </a:p>
          <a:p>
            <a:pPr algn="ctr">
              <a:buNone/>
            </a:pPr>
            <a:endParaRPr lang="en-US" dirty="0">
              <a:latin typeface="Cambria" pitchFamily="18" charset="0"/>
            </a:endParaRPr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276600" y="2743200"/>
          <a:ext cx="43434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3" imgW="1574640" imgH="596880" progId="Equation.3">
                  <p:embed/>
                </p:oleObj>
              </mc:Choice>
              <mc:Fallback>
                <p:oleObj name="Equation" r:id="rId3" imgW="1574640" imgH="5968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743200"/>
                        <a:ext cx="43434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fresh_fruits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ustom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dding_colo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05personal chef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Theme">
      <a:majorFont>
        <a:latin typeface="Apple Garamond"/>
        <a:ea typeface=""/>
        <a:cs typeface=""/>
      </a:majorFont>
      <a:minorFont>
        <a:latin typeface="Apple 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pple Garamond"/>
        <a:ea typeface=""/>
        <a:cs typeface=""/>
      </a:majorFont>
      <a:minorFont>
        <a:latin typeface="Apple 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pple Garamond"/>
        <a:ea typeface=""/>
        <a:cs typeface=""/>
      </a:majorFont>
      <a:minorFont>
        <a:latin typeface="Apple 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pple 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ressed Leaves design temp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sed Leaves design template" id="{6021251C-C356-4674-99CE-A4F368EAD86C}" vid="{7E847B84-E5B3-499F-AFCD-1BE4EBBEF5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TS010336790</Template>
  <TotalTime>818</TotalTime>
  <Words>798</Words>
  <Application>Microsoft Office PowerPoint</Application>
  <PresentationFormat>On-screen Show (4:3)</PresentationFormat>
  <Paragraphs>92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Apple Garamond</vt:lpstr>
      <vt:lpstr>Arial</vt:lpstr>
      <vt:lpstr>Cambria</vt:lpstr>
      <vt:lpstr>Century Gothic</vt:lpstr>
      <vt:lpstr>Colonna MT</vt:lpstr>
      <vt:lpstr>Georgia</vt:lpstr>
      <vt:lpstr>Symbol</vt:lpstr>
      <vt:lpstr>Times New Roman</vt:lpstr>
      <vt:lpstr>Verdana</vt:lpstr>
      <vt:lpstr>Wingdings</vt:lpstr>
      <vt:lpstr>Wingdings 2</vt:lpstr>
      <vt:lpstr>fresh_fruits</vt:lpstr>
      <vt:lpstr>adding_color</vt:lpstr>
      <vt:lpstr>05personal chef</vt:lpstr>
      <vt:lpstr>Custom Design</vt:lpstr>
      <vt:lpstr>1_Custom Design</vt:lpstr>
      <vt:lpstr>2_Custom Design</vt:lpstr>
      <vt:lpstr>Pressed Leaves design template</vt:lpstr>
      <vt:lpstr>Equation</vt:lpstr>
      <vt:lpstr>GRAVITASI</vt:lpstr>
      <vt:lpstr>Sir Isac Newton’s Law</vt:lpstr>
      <vt:lpstr>GRAVITASI</vt:lpstr>
      <vt:lpstr>PowerPoint Presentation</vt:lpstr>
      <vt:lpstr>PowerPoint Presentation</vt:lpstr>
      <vt:lpstr>PowerPoint Presentation</vt:lpstr>
      <vt:lpstr>Contoh soal</vt:lpstr>
      <vt:lpstr>Kuat Medan Gravitasi</vt:lpstr>
      <vt:lpstr>PowerPoint Presentation</vt:lpstr>
      <vt:lpstr>PowerPoint Presentation</vt:lpstr>
      <vt:lpstr>Membandingkan Percepatan Gravitasi untuk Dua Titik yang berbeda Jarak </vt:lpstr>
      <vt:lpstr>Menentukan Percepatan Gravitasi suatu Titik dengan Acuan Titik lain yang Diketahui Nilai Percepatan Gravitasinya </vt:lpstr>
      <vt:lpstr>Contoh soal</vt:lpstr>
      <vt:lpstr>PowerPoint Presentation</vt:lpstr>
      <vt:lpstr>Massa Bumi</vt:lpstr>
      <vt:lpstr>PowerPoint Presentation</vt:lpstr>
      <vt:lpstr>PowerPoint Presentation</vt:lpstr>
      <vt:lpstr>PowerPoint Presentation</vt:lpstr>
      <vt:lpstr>PowerPoint Presentation</vt:lpstr>
      <vt:lpstr>Cara menghitungnya</vt:lpstr>
      <vt:lpstr>PowerPoint Presentation</vt:lpstr>
      <vt:lpstr>PowerPoint Presentation</vt:lpstr>
      <vt:lpstr>Kenapa tidak akurat?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GRAVITASI</dc:title>
  <dc:creator>Rozaq</dc:creator>
  <cp:lastModifiedBy>Risto</cp:lastModifiedBy>
  <cp:revision>65</cp:revision>
  <dcterms:created xsi:type="dcterms:W3CDTF">2013-09-27T04:11:52Z</dcterms:created>
  <dcterms:modified xsi:type="dcterms:W3CDTF">2016-09-28T12:24:52Z</dcterms:modified>
</cp:coreProperties>
</file>